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7"/>
  </p:notesMasterIdLst>
  <p:handoutMasterIdLst>
    <p:handoutMasterId r:id="rId28"/>
  </p:handoutMasterIdLst>
  <p:sldIdLst>
    <p:sldId id="256" r:id="rId2"/>
    <p:sldId id="412" r:id="rId3"/>
    <p:sldId id="420" r:id="rId4"/>
    <p:sldId id="421" r:id="rId5"/>
    <p:sldId id="422" r:id="rId6"/>
    <p:sldId id="432" r:id="rId7"/>
    <p:sldId id="423" r:id="rId8"/>
    <p:sldId id="424" r:id="rId9"/>
    <p:sldId id="425" r:id="rId10"/>
    <p:sldId id="428" r:id="rId11"/>
    <p:sldId id="426" r:id="rId12"/>
    <p:sldId id="427" r:id="rId13"/>
    <p:sldId id="429" r:id="rId14"/>
    <p:sldId id="430" r:id="rId15"/>
    <p:sldId id="416" r:id="rId16"/>
    <p:sldId id="417" r:id="rId17"/>
    <p:sldId id="418" r:id="rId18"/>
    <p:sldId id="433" r:id="rId19"/>
    <p:sldId id="437" r:id="rId20"/>
    <p:sldId id="419" r:id="rId21"/>
    <p:sldId id="434" r:id="rId22"/>
    <p:sldId id="431" r:id="rId23"/>
    <p:sldId id="435" r:id="rId24"/>
    <p:sldId id="436" r:id="rId25"/>
    <p:sldId id="438" r:id="rId26"/>
  </p:sldIdLst>
  <p:sldSz cx="9144000" cy="6858000" type="screen4x3"/>
  <p:notesSz cx="6646863" cy="9777413"/>
  <p:defaultTextStyle>
    <a:defPPr>
      <a:defRPr lang="fr-FR"/>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0">
          <p15:clr>
            <a:srgbClr val="A4A3A4"/>
          </p15:clr>
        </p15:guide>
        <p15:guide id="2" pos="209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53B5"/>
    <a:srgbClr val="2A2A82"/>
    <a:srgbClr val="F2F2F2"/>
    <a:srgbClr val="FFCCFF"/>
    <a:srgbClr val="CCFFCC"/>
    <a:srgbClr val="1D8F2B"/>
    <a:srgbClr val="9933FF"/>
    <a:srgbClr val="CC00CC"/>
    <a:srgbClr val="CCCC00"/>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9" autoAdjust="0"/>
    <p:restoredTop sz="95865" autoAdjust="0"/>
  </p:normalViewPr>
  <p:slideViewPr>
    <p:cSldViewPr>
      <p:cViewPr varScale="1">
        <p:scale>
          <a:sx n="69" d="100"/>
          <a:sy n="69" d="100"/>
        </p:scale>
        <p:origin x="104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952"/>
    </p:cViewPr>
  </p:sorterViewPr>
  <p:notesViewPr>
    <p:cSldViewPr>
      <p:cViewPr varScale="1">
        <p:scale>
          <a:sx n="62" d="100"/>
          <a:sy n="62" d="100"/>
        </p:scale>
        <p:origin x="-2490" y="-84"/>
      </p:cViewPr>
      <p:guideLst>
        <p:guide orient="horz" pos="3080"/>
        <p:guide pos="209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3" y="1"/>
            <a:ext cx="2880978"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defTabSz="901363">
              <a:defRPr sz="1100">
                <a:latin typeface="Times" charset="0"/>
              </a:defRPr>
            </a:lvl1pPr>
          </a:lstStyle>
          <a:p>
            <a:pPr>
              <a:defRPr/>
            </a:pPr>
            <a:endParaRPr lang="en-GB"/>
          </a:p>
        </p:txBody>
      </p:sp>
      <p:sp>
        <p:nvSpPr>
          <p:cNvPr id="113667" name="Rectangle 3"/>
          <p:cNvSpPr>
            <a:spLocks noGrp="1" noChangeArrowheads="1"/>
          </p:cNvSpPr>
          <p:nvPr>
            <p:ph type="dt" sz="quarter" idx="1"/>
          </p:nvPr>
        </p:nvSpPr>
        <p:spPr bwMode="auto">
          <a:xfrm>
            <a:off x="3765886" y="1"/>
            <a:ext cx="2880978"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algn="r" defTabSz="901363">
              <a:defRPr sz="1100">
                <a:latin typeface="Times" charset="0"/>
              </a:defRPr>
            </a:lvl1pPr>
          </a:lstStyle>
          <a:p>
            <a:pPr>
              <a:defRPr/>
            </a:pPr>
            <a:endParaRPr lang="en-GB"/>
          </a:p>
        </p:txBody>
      </p:sp>
      <p:sp>
        <p:nvSpPr>
          <p:cNvPr id="113668" name="Rectangle 4"/>
          <p:cNvSpPr>
            <a:spLocks noGrp="1" noChangeArrowheads="1"/>
          </p:cNvSpPr>
          <p:nvPr>
            <p:ph type="ftr" sz="quarter" idx="2"/>
          </p:nvPr>
        </p:nvSpPr>
        <p:spPr bwMode="auto">
          <a:xfrm>
            <a:off x="3" y="9287217"/>
            <a:ext cx="2880978" cy="490198"/>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defTabSz="901363">
              <a:defRPr sz="1100">
                <a:latin typeface="Times" charset="0"/>
              </a:defRPr>
            </a:lvl1pPr>
          </a:lstStyle>
          <a:p>
            <a:pPr>
              <a:defRPr/>
            </a:pPr>
            <a:endParaRPr lang="en-GB"/>
          </a:p>
        </p:txBody>
      </p:sp>
      <p:sp>
        <p:nvSpPr>
          <p:cNvPr id="113669" name="Rectangle 5"/>
          <p:cNvSpPr>
            <a:spLocks noGrp="1" noChangeArrowheads="1"/>
          </p:cNvSpPr>
          <p:nvPr>
            <p:ph type="sldNum" sz="quarter" idx="3"/>
          </p:nvPr>
        </p:nvSpPr>
        <p:spPr bwMode="auto">
          <a:xfrm>
            <a:off x="3765886" y="9287217"/>
            <a:ext cx="2880978" cy="490198"/>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algn="r" defTabSz="901363">
              <a:defRPr sz="1100">
                <a:latin typeface="Times" charset="0"/>
              </a:defRPr>
            </a:lvl1pPr>
          </a:lstStyle>
          <a:p>
            <a:pPr>
              <a:defRPr/>
            </a:pPr>
            <a:fld id="{D3C80D1F-E9DD-47DB-BA3B-9C6BCDFCE5D1}" type="slidenum">
              <a:rPr lang="en-GB"/>
              <a:pPr>
                <a:defRPr/>
              </a:pPr>
              <a:t>‹N°›</a:t>
            </a:fld>
            <a:endParaRPr lang="en-GB"/>
          </a:p>
        </p:txBody>
      </p:sp>
    </p:spTree>
    <p:extLst>
      <p:ext uri="{BB962C8B-B14F-4D97-AF65-F5344CB8AC3E}">
        <p14:creationId xmlns:p14="http://schemas.microsoft.com/office/powerpoint/2010/main" val="4046273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3" y="1"/>
            <a:ext cx="2880978"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defTabSz="901363" eaLnBrk="1" hangingPunct="1">
              <a:defRPr sz="1100">
                <a:latin typeface="Arial" pitchFamily="34" charset="0"/>
              </a:defRPr>
            </a:lvl1pPr>
          </a:lstStyle>
          <a:p>
            <a:pPr>
              <a:defRPr/>
            </a:pPr>
            <a:endParaRPr lang="fr-FR"/>
          </a:p>
        </p:txBody>
      </p:sp>
      <p:sp>
        <p:nvSpPr>
          <p:cNvPr id="11267" name="Rectangle 3"/>
          <p:cNvSpPr>
            <a:spLocks noGrp="1" noChangeArrowheads="1"/>
          </p:cNvSpPr>
          <p:nvPr>
            <p:ph type="dt" idx="1"/>
          </p:nvPr>
        </p:nvSpPr>
        <p:spPr bwMode="auto">
          <a:xfrm>
            <a:off x="3764336" y="1"/>
            <a:ext cx="2880977"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algn="r" defTabSz="901363" eaLnBrk="1" hangingPunct="1">
              <a:defRPr sz="1100">
                <a:latin typeface="Arial" pitchFamily="34" charset="0"/>
              </a:defRPr>
            </a:lvl1pPr>
          </a:lstStyle>
          <a:p>
            <a:pPr>
              <a:defRPr/>
            </a:pPr>
            <a:endParaRPr lang="fr-FR"/>
          </a:p>
        </p:txBody>
      </p:sp>
      <p:sp>
        <p:nvSpPr>
          <p:cNvPr id="69636" name="Rectangle 4"/>
          <p:cNvSpPr>
            <a:spLocks noGrp="1" noRot="1" noChangeAspect="1" noChangeArrowheads="1" noTextEdit="1"/>
          </p:cNvSpPr>
          <p:nvPr>
            <p:ph type="sldImg" idx="2"/>
          </p:nvPr>
        </p:nvSpPr>
        <p:spPr bwMode="auto">
          <a:xfrm>
            <a:off x="877888" y="733425"/>
            <a:ext cx="4889500" cy="3667125"/>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664842" y="4644391"/>
            <a:ext cx="5317181" cy="4399289"/>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11270" name="Rectangle 6"/>
          <p:cNvSpPr>
            <a:spLocks noGrp="1" noChangeArrowheads="1"/>
          </p:cNvSpPr>
          <p:nvPr>
            <p:ph type="ftr" sz="quarter" idx="4"/>
          </p:nvPr>
        </p:nvSpPr>
        <p:spPr bwMode="auto">
          <a:xfrm>
            <a:off x="3" y="9287217"/>
            <a:ext cx="2880978" cy="488636"/>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defTabSz="901363" eaLnBrk="1" hangingPunct="1">
              <a:defRPr sz="1100">
                <a:latin typeface="Arial" pitchFamily="34" charset="0"/>
              </a:defRPr>
            </a:lvl1pPr>
          </a:lstStyle>
          <a:p>
            <a:pPr>
              <a:defRPr/>
            </a:pPr>
            <a:endParaRPr lang="fr-FR"/>
          </a:p>
        </p:txBody>
      </p:sp>
      <p:sp>
        <p:nvSpPr>
          <p:cNvPr id="11271" name="Rectangle 7"/>
          <p:cNvSpPr>
            <a:spLocks noGrp="1" noChangeArrowheads="1"/>
          </p:cNvSpPr>
          <p:nvPr>
            <p:ph type="sldNum" sz="quarter" idx="5"/>
          </p:nvPr>
        </p:nvSpPr>
        <p:spPr bwMode="auto">
          <a:xfrm>
            <a:off x="3764336" y="9287217"/>
            <a:ext cx="2880977" cy="488636"/>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algn="r" defTabSz="901363" eaLnBrk="1" hangingPunct="1">
              <a:defRPr sz="1100">
                <a:latin typeface="Arial" pitchFamily="34" charset="0"/>
              </a:defRPr>
            </a:lvl1pPr>
          </a:lstStyle>
          <a:p>
            <a:pPr>
              <a:defRPr/>
            </a:pPr>
            <a:fld id="{158855E5-2C16-4E98-8A4F-D1BE89544BA6}" type="slidenum">
              <a:rPr lang="fr-FR"/>
              <a:pPr>
                <a:defRPr/>
              </a:pPr>
              <a:t>‹N°›</a:t>
            </a:fld>
            <a:endParaRPr lang="fr-FR"/>
          </a:p>
        </p:txBody>
      </p:sp>
    </p:spTree>
    <p:extLst>
      <p:ext uri="{BB962C8B-B14F-4D97-AF65-F5344CB8AC3E}">
        <p14:creationId xmlns:p14="http://schemas.microsoft.com/office/powerpoint/2010/main" val="29232114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Marine</a:t>
            </a:r>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a:t>
            </a:fld>
            <a:endParaRPr lang="fr-FR"/>
          </a:p>
        </p:txBody>
      </p:sp>
    </p:spTree>
    <p:extLst>
      <p:ext uri="{BB962C8B-B14F-4D97-AF65-F5344CB8AC3E}">
        <p14:creationId xmlns:p14="http://schemas.microsoft.com/office/powerpoint/2010/main" val="4239530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Marine</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10</a:t>
            </a:fld>
            <a:endParaRPr lang="fr-FR"/>
          </a:p>
        </p:txBody>
      </p:sp>
    </p:spTree>
    <p:extLst>
      <p:ext uri="{BB962C8B-B14F-4D97-AF65-F5344CB8AC3E}">
        <p14:creationId xmlns:p14="http://schemas.microsoft.com/office/powerpoint/2010/main" val="3745951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Dorian</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11</a:t>
            </a:fld>
            <a:endParaRPr lang="fr-FR"/>
          </a:p>
        </p:txBody>
      </p:sp>
    </p:spTree>
    <p:extLst>
      <p:ext uri="{BB962C8B-B14F-4D97-AF65-F5344CB8AC3E}">
        <p14:creationId xmlns:p14="http://schemas.microsoft.com/office/powerpoint/2010/main" val="2536507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Dorian</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12</a:t>
            </a:fld>
            <a:endParaRPr lang="fr-FR"/>
          </a:p>
        </p:txBody>
      </p:sp>
    </p:spTree>
    <p:extLst>
      <p:ext uri="{BB962C8B-B14F-4D97-AF65-F5344CB8AC3E}">
        <p14:creationId xmlns:p14="http://schemas.microsoft.com/office/powerpoint/2010/main" val="2471974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Dorian</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13</a:t>
            </a:fld>
            <a:endParaRPr lang="fr-FR"/>
          </a:p>
        </p:txBody>
      </p:sp>
    </p:spTree>
    <p:extLst>
      <p:ext uri="{BB962C8B-B14F-4D97-AF65-F5344CB8AC3E}">
        <p14:creationId xmlns:p14="http://schemas.microsoft.com/office/powerpoint/2010/main" val="3027496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Marine</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14</a:t>
            </a:fld>
            <a:endParaRPr lang="fr-FR"/>
          </a:p>
        </p:txBody>
      </p:sp>
    </p:spTree>
    <p:extLst>
      <p:ext uri="{BB962C8B-B14F-4D97-AF65-F5344CB8AC3E}">
        <p14:creationId xmlns:p14="http://schemas.microsoft.com/office/powerpoint/2010/main" val="3978687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Marine</a:t>
            </a:r>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15</a:t>
            </a:fld>
            <a:endParaRPr lang="fr-FR"/>
          </a:p>
        </p:txBody>
      </p:sp>
    </p:spTree>
    <p:extLst>
      <p:ext uri="{BB962C8B-B14F-4D97-AF65-F5344CB8AC3E}">
        <p14:creationId xmlns:p14="http://schemas.microsoft.com/office/powerpoint/2010/main" val="4121552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Marine</a:t>
            </a:r>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16</a:t>
            </a:fld>
            <a:endParaRPr lang="fr-FR"/>
          </a:p>
        </p:txBody>
      </p:sp>
    </p:spTree>
    <p:extLst>
      <p:ext uri="{BB962C8B-B14F-4D97-AF65-F5344CB8AC3E}">
        <p14:creationId xmlns:p14="http://schemas.microsoft.com/office/powerpoint/2010/main" val="2064667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Marine</a:t>
            </a:r>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17</a:t>
            </a:fld>
            <a:endParaRPr lang="fr-FR"/>
          </a:p>
        </p:txBody>
      </p:sp>
    </p:spTree>
    <p:extLst>
      <p:ext uri="{BB962C8B-B14F-4D97-AF65-F5344CB8AC3E}">
        <p14:creationId xmlns:p14="http://schemas.microsoft.com/office/powerpoint/2010/main" val="971391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Marine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Détailler la calibration avec la position des plots dans chaque quartier (couper l’image en 4)</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Associer un carré jaune à un des coins du carrefour</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On obtient 4 coins.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Détection précise car coordonnées correspondantes sont quasi égales</a:t>
            </a:r>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18</a:t>
            </a:fld>
            <a:endParaRPr lang="fr-FR"/>
          </a:p>
        </p:txBody>
      </p:sp>
    </p:spTree>
    <p:extLst>
      <p:ext uri="{BB962C8B-B14F-4D97-AF65-F5344CB8AC3E}">
        <p14:creationId xmlns:p14="http://schemas.microsoft.com/office/powerpoint/2010/main" val="2312601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Marine</a:t>
            </a:r>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19</a:t>
            </a:fld>
            <a:endParaRPr lang="fr-FR"/>
          </a:p>
        </p:txBody>
      </p:sp>
    </p:spTree>
    <p:extLst>
      <p:ext uri="{BB962C8B-B14F-4D97-AF65-F5344CB8AC3E}">
        <p14:creationId xmlns:p14="http://schemas.microsoft.com/office/powerpoint/2010/main" val="1606469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Marine</a:t>
            </a:r>
          </a:p>
          <a:p>
            <a:r>
              <a:rPr lang="fr-FR" dirty="0"/>
              <a:t>Dire que parfois il n’y a personne sur l’autre route, mais il faut attendre quand même. Pour les gros véhicules ça prend du temps et ça pollue de les faire démarrer, et en plus si c’est une ambulance ils doivent passer en priorité.</a:t>
            </a:r>
            <a:br>
              <a:rPr lang="fr-FR" dirty="0"/>
            </a:br>
            <a:r>
              <a:rPr lang="fr-FR" dirty="0"/>
              <a:t>S’il y a 10 voitures sur une voie et 1 sur l’autre, c’est mieux d’en arrêter qu’une pour l’environnement. </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a:t>
            </a:fld>
            <a:endParaRPr lang="fr-FR"/>
          </a:p>
        </p:txBody>
      </p:sp>
    </p:spTree>
    <p:extLst>
      <p:ext uri="{BB962C8B-B14F-4D97-AF65-F5344CB8AC3E}">
        <p14:creationId xmlns:p14="http://schemas.microsoft.com/office/powerpoint/2010/main" val="200990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Dorian</a:t>
            </a:r>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20</a:t>
            </a:fld>
            <a:endParaRPr lang="fr-FR"/>
          </a:p>
        </p:txBody>
      </p:sp>
    </p:spTree>
    <p:extLst>
      <p:ext uri="{BB962C8B-B14F-4D97-AF65-F5344CB8AC3E}">
        <p14:creationId xmlns:p14="http://schemas.microsoft.com/office/powerpoint/2010/main" val="1249270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Dorian</a:t>
            </a:r>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21</a:t>
            </a:fld>
            <a:endParaRPr lang="fr-FR"/>
          </a:p>
        </p:txBody>
      </p:sp>
    </p:spTree>
    <p:extLst>
      <p:ext uri="{BB962C8B-B14F-4D97-AF65-F5344CB8AC3E}">
        <p14:creationId xmlns:p14="http://schemas.microsoft.com/office/powerpoint/2010/main" val="2425716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Dorian</a:t>
            </a:r>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22</a:t>
            </a:fld>
            <a:endParaRPr lang="fr-FR"/>
          </a:p>
        </p:txBody>
      </p:sp>
    </p:spTree>
    <p:extLst>
      <p:ext uri="{BB962C8B-B14F-4D97-AF65-F5344CB8AC3E}">
        <p14:creationId xmlns:p14="http://schemas.microsoft.com/office/powerpoint/2010/main" val="2110781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Dorian</a:t>
            </a:r>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23</a:t>
            </a:fld>
            <a:endParaRPr lang="fr-FR"/>
          </a:p>
        </p:txBody>
      </p:sp>
    </p:spTree>
    <p:extLst>
      <p:ext uri="{BB962C8B-B14F-4D97-AF65-F5344CB8AC3E}">
        <p14:creationId xmlns:p14="http://schemas.microsoft.com/office/powerpoint/2010/main" val="2991817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Dorian</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Remercier pour l’attention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Dire qu’on va montrer une vidéo</a:t>
            </a:r>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24</a:t>
            </a:fld>
            <a:endParaRPr lang="fr-FR"/>
          </a:p>
        </p:txBody>
      </p:sp>
    </p:spTree>
    <p:extLst>
      <p:ext uri="{BB962C8B-B14F-4D97-AF65-F5344CB8AC3E}">
        <p14:creationId xmlns:p14="http://schemas.microsoft.com/office/powerpoint/2010/main" val="3917998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Dorian</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Remercier pour l’attention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Dire qu’on va montrer une vidéo</a:t>
            </a:r>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25</a:t>
            </a:fld>
            <a:endParaRPr lang="fr-FR"/>
          </a:p>
        </p:txBody>
      </p:sp>
    </p:spTree>
    <p:extLst>
      <p:ext uri="{BB962C8B-B14F-4D97-AF65-F5344CB8AC3E}">
        <p14:creationId xmlns:p14="http://schemas.microsoft.com/office/powerpoint/2010/main" val="50305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Dorian</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3</a:t>
            </a:fld>
            <a:endParaRPr lang="fr-FR"/>
          </a:p>
        </p:txBody>
      </p:sp>
    </p:spTree>
    <p:extLst>
      <p:ext uri="{BB962C8B-B14F-4D97-AF65-F5344CB8AC3E}">
        <p14:creationId xmlns:p14="http://schemas.microsoft.com/office/powerpoint/2010/main" val="3079530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Dorian</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4</a:t>
            </a:fld>
            <a:endParaRPr lang="fr-FR"/>
          </a:p>
        </p:txBody>
      </p:sp>
    </p:spTree>
    <p:extLst>
      <p:ext uri="{BB962C8B-B14F-4D97-AF65-F5344CB8AC3E}">
        <p14:creationId xmlns:p14="http://schemas.microsoft.com/office/powerpoint/2010/main" val="1560148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Dorian</a:t>
            </a:r>
          </a:p>
          <a:p>
            <a:r>
              <a:rPr lang="fr-FR" dirty="0"/>
              <a:t>Nous avons nous-mêmes modifié le code de base pour que ça marche avec une simple webcam </a:t>
            </a:r>
            <a:r>
              <a:rPr lang="fr-FR" dirty="0" err="1"/>
              <a:t>usb</a:t>
            </a:r>
            <a:endParaRPr lang="fr-FR"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5</a:t>
            </a:fld>
            <a:endParaRPr lang="fr-FR"/>
          </a:p>
        </p:txBody>
      </p:sp>
    </p:spTree>
    <p:extLst>
      <p:ext uri="{BB962C8B-B14F-4D97-AF65-F5344CB8AC3E}">
        <p14:creationId xmlns:p14="http://schemas.microsoft.com/office/powerpoint/2010/main" val="221410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Dorian</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6</a:t>
            </a:fld>
            <a:endParaRPr lang="fr-FR"/>
          </a:p>
        </p:txBody>
      </p:sp>
    </p:spTree>
    <p:extLst>
      <p:ext uri="{BB962C8B-B14F-4D97-AF65-F5344CB8AC3E}">
        <p14:creationId xmlns:p14="http://schemas.microsoft.com/office/powerpoint/2010/main" val="4058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Dorian</a:t>
            </a:r>
          </a:p>
          <a:p>
            <a:r>
              <a:rPr lang="fr-FR" dirty="0"/>
              <a:t>On a construit nous-mêmes une structure pour pouvoir installer la webcam et tester le code.</a:t>
            </a:r>
          </a:p>
          <a:p>
            <a:r>
              <a:rPr lang="fr-FR" dirty="0"/>
              <a:t>On voit que les </a:t>
            </a:r>
            <a:r>
              <a:rPr lang="fr-FR" dirty="0" err="1"/>
              <a:t>traffic</a:t>
            </a:r>
            <a:r>
              <a:rPr lang="fr-FR" dirty="0"/>
              <a:t> lights et la webcam sont reliées à la </a:t>
            </a:r>
            <a:r>
              <a:rPr lang="fr-FR" dirty="0" err="1"/>
              <a:t>Rpi</a:t>
            </a:r>
            <a:r>
              <a:rPr lang="fr-FR" dirty="0"/>
              <a:t>, et à droite on place des voitures pour pouvoir tester.</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7</a:t>
            </a:fld>
            <a:endParaRPr lang="fr-FR"/>
          </a:p>
        </p:txBody>
      </p:sp>
    </p:spTree>
    <p:extLst>
      <p:ext uri="{BB962C8B-B14F-4D97-AF65-F5344CB8AC3E}">
        <p14:creationId xmlns:p14="http://schemas.microsoft.com/office/powerpoint/2010/main" val="3395623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Marine</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8</a:t>
            </a:fld>
            <a:endParaRPr lang="fr-FR"/>
          </a:p>
        </p:txBody>
      </p:sp>
    </p:spTree>
    <p:extLst>
      <p:ext uri="{BB962C8B-B14F-4D97-AF65-F5344CB8AC3E}">
        <p14:creationId xmlns:p14="http://schemas.microsoft.com/office/powerpoint/2010/main" val="2426673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Marine</a:t>
            </a:r>
          </a:p>
          <a:p>
            <a:r>
              <a:rPr lang="fr-FR" dirty="0"/>
              <a:t>Détails du bloc </a:t>
            </a:r>
            <a:r>
              <a:rPr lang="fr-FR" dirty="0" err="1"/>
              <a:t>counter</a:t>
            </a:r>
            <a:r>
              <a:rPr lang="fr-FR" dirty="0"/>
              <a:t> and </a:t>
            </a:r>
            <a:r>
              <a:rPr lang="fr-FR" dirty="0" err="1"/>
              <a:t>analysis</a:t>
            </a:r>
            <a:endParaRPr lang="fr-FR"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9</a:t>
            </a:fld>
            <a:endParaRPr lang="fr-FR"/>
          </a:p>
        </p:txBody>
      </p:sp>
    </p:spTree>
    <p:extLst>
      <p:ext uri="{BB962C8B-B14F-4D97-AF65-F5344CB8AC3E}">
        <p14:creationId xmlns:p14="http://schemas.microsoft.com/office/powerpoint/2010/main" val="532913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17" name="Imag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41646" b="44500"/>
          <a:stretch/>
        </p:blipFill>
        <p:spPr>
          <a:xfrm>
            <a:off x="-36512" y="-28525"/>
            <a:ext cx="9692505" cy="6913909"/>
          </a:xfrm>
          <a:prstGeom prst="rect">
            <a:avLst/>
          </a:prstGeom>
        </p:spPr>
      </p:pic>
      <p:sp>
        <p:nvSpPr>
          <p:cNvPr id="19" name="Rectangle 6"/>
          <p:cNvSpPr>
            <a:spLocks noChangeArrowheads="1"/>
          </p:cNvSpPr>
          <p:nvPr userDrawn="1"/>
        </p:nvSpPr>
        <p:spPr bwMode="auto">
          <a:xfrm>
            <a:off x="107950" y="6436568"/>
            <a:ext cx="6913563" cy="304800"/>
          </a:xfrm>
          <a:prstGeom prst="rect">
            <a:avLst/>
          </a:prstGeom>
          <a:noFill/>
          <a:ln w="9525">
            <a:noFill/>
            <a:miter lim="800000"/>
            <a:headEnd/>
            <a:tailEnd/>
          </a:ln>
        </p:spPr>
        <p:txBody>
          <a:bodyPr>
            <a:spAutoFit/>
          </a:bodyPr>
          <a:lstStyle/>
          <a:p>
            <a:pPr eaLnBrk="1" hangingPunct="1">
              <a:spcBef>
                <a:spcPct val="20000"/>
              </a:spcBef>
              <a:buFont typeface="Wingdings" pitchFamily="2" charset="2"/>
              <a:buNone/>
              <a:defRPr/>
            </a:pPr>
            <a:r>
              <a:rPr lang="en-US" sz="1400" dirty="0">
                <a:solidFill>
                  <a:schemeClr val="bg1"/>
                </a:solidFill>
              </a:rPr>
              <a:t>...</a:t>
            </a:r>
            <a:endParaRPr lang="fr-FR" sz="1400" dirty="0">
              <a:solidFill>
                <a:schemeClr val="bg1"/>
              </a:solidFill>
            </a:endParaRPr>
          </a:p>
        </p:txBody>
      </p:sp>
      <p:grpSp>
        <p:nvGrpSpPr>
          <p:cNvPr id="20" name="Groupe 19"/>
          <p:cNvGrpSpPr/>
          <p:nvPr userDrawn="1"/>
        </p:nvGrpSpPr>
        <p:grpSpPr>
          <a:xfrm>
            <a:off x="220366" y="447271"/>
            <a:ext cx="1814513" cy="3155147"/>
            <a:chOff x="192521" y="359231"/>
            <a:chExt cx="1814513" cy="3155147"/>
          </a:xfrm>
        </p:grpSpPr>
        <p:pic>
          <p:nvPicPr>
            <p:cNvPr id="21" name="Picture 8"/>
            <p:cNvPicPr>
              <a:picLocks noChangeAspect="1" noChangeArrowheads="1"/>
            </p:cNvPicPr>
            <p:nvPr userDrawn="1"/>
          </p:nvPicPr>
          <p:blipFill>
            <a:blip r:embed="rId3" cstate="print"/>
            <a:srcRect/>
            <a:stretch>
              <a:fillRect/>
            </a:stretch>
          </p:blipFill>
          <p:spPr bwMode="auto">
            <a:xfrm>
              <a:off x="195696" y="359231"/>
              <a:ext cx="1808163" cy="903288"/>
            </a:xfrm>
            <a:prstGeom prst="rect">
              <a:avLst/>
            </a:prstGeom>
            <a:ln>
              <a:noFill/>
            </a:ln>
            <a:effectLst>
              <a:outerShdw blurRad="292100" dist="139700" dir="2700000" algn="tl" rotWithShape="0">
                <a:srgbClr val="333333">
                  <a:alpha val="65000"/>
                </a:srgbClr>
              </a:outerShdw>
            </a:effectLst>
          </p:spPr>
        </p:pic>
        <p:pic>
          <p:nvPicPr>
            <p:cNvPr id="22" name="Picture 7"/>
            <p:cNvPicPr>
              <a:picLocks noChangeAspect="1" noChangeArrowheads="1"/>
            </p:cNvPicPr>
            <p:nvPr userDrawn="1"/>
          </p:nvPicPr>
          <p:blipFill>
            <a:blip r:embed="rId4" cstate="print"/>
            <a:srcRect/>
            <a:stretch>
              <a:fillRect/>
            </a:stretch>
          </p:blipFill>
          <p:spPr bwMode="auto">
            <a:xfrm>
              <a:off x="192521" y="1380868"/>
              <a:ext cx="1814513" cy="903288"/>
            </a:xfrm>
            <a:prstGeom prst="rect">
              <a:avLst/>
            </a:prstGeom>
            <a:ln>
              <a:noFill/>
            </a:ln>
            <a:effectLst>
              <a:outerShdw blurRad="292100" dist="139700" dir="2700000" algn="tl" rotWithShape="0">
                <a:srgbClr val="333333">
                  <a:alpha val="65000"/>
                </a:srgbClr>
              </a:outerShdw>
            </a:effectLst>
          </p:spPr>
        </p:pic>
        <p:pic>
          <p:nvPicPr>
            <p:cNvPr id="23" name="Picture 2"/>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11030" t="7435" r="10325" b="17350"/>
            <a:stretch/>
          </p:blipFill>
          <p:spPr bwMode="auto">
            <a:xfrm>
              <a:off x="192577" y="2402505"/>
              <a:ext cx="1814400" cy="111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grpSp>
      <p:sp>
        <p:nvSpPr>
          <p:cNvPr id="24" name="Organigramme : Alternative 9"/>
          <p:cNvSpPr/>
          <p:nvPr userDrawn="1"/>
        </p:nvSpPr>
        <p:spPr bwMode="auto">
          <a:xfrm>
            <a:off x="88083" y="260648"/>
            <a:ext cx="2079078" cy="3528392"/>
          </a:xfrm>
          <a:prstGeom prst="roundRect">
            <a:avLst>
              <a:gd name="adj" fmla="val 3234"/>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a:p>
        </p:txBody>
      </p:sp>
      <p:sp>
        <p:nvSpPr>
          <p:cNvPr id="25" name="Organigramme : Alternative 9"/>
          <p:cNvSpPr/>
          <p:nvPr userDrawn="1"/>
        </p:nvSpPr>
        <p:spPr bwMode="auto">
          <a:xfrm>
            <a:off x="92646" y="3889687"/>
            <a:ext cx="2079078" cy="2409939"/>
          </a:xfrm>
          <a:prstGeom prst="roundRect">
            <a:avLst>
              <a:gd name="adj" fmla="val 3234"/>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a:p>
        </p:txBody>
      </p:sp>
      <p:sp>
        <p:nvSpPr>
          <p:cNvPr id="26" name="Organigramme : Alternative 25"/>
          <p:cNvSpPr/>
          <p:nvPr userDrawn="1"/>
        </p:nvSpPr>
        <p:spPr bwMode="auto">
          <a:xfrm>
            <a:off x="7332562" y="6380137"/>
            <a:ext cx="1656185" cy="404664"/>
          </a:xfrm>
          <a:prstGeom prst="flowChartAlternateProcess">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dirty="0">
              <a:solidFill>
                <a:schemeClr val="bg1"/>
              </a:solidFill>
            </a:endParaRPr>
          </a:p>
        </p:txBody>
      </p:sp>
      <p:sp>
        <p:nvSpPr>
          <p:cNvPr id="27" name="ZoneTexte 26"/>
          <p:cNvSpPr txBox="1"/>
          <p:nvPr userDrawn="1"/>
        </p:nvSpPr>
        <p:spPr>
          <a:xfrm>
            <a:off x="7639049" y="6409137"/>
            <a:ext cx="1052512" cy="307975"/>
          </a:xfrm>
          <a:prstGeom prst="rect">
            <a:avLst/>
          </a:prstGeom>
        </p:spPr>
        <p:txBody>
          <a:bodyPr wrap="none">
            <a:spAutoFit/>
          </a:bodyPr>
          <a:lstStyle/>
          <a:p>
            <a:pPr marL="342900" indent="-342900" algn="ctr">
              <a:buFont typeface="Arial" pitchFamily="34" charset="0"/>
              <a:buNone/>
              <a:defRPr/>
            </a:pPr>
            <a:fld id="{5951EA96-C4C0-4308-814D-5517B4079C8C}" type="datetime1">
              <a:rPr lang="fr-BE" sz="1400">
                <a:solidFill>
                  <a:schemeClr val="accent3">
                    <a:lumMod val="95000"/>
                  </a:schemeClr>
                </a:solidFill>
                <a:latin typeface="Calibri" pitchFamily="34" charset="0"/>
                <a:ea typeface="Calibri" pitchFamily="34" charset="0"/>
                <a:cs typeface="Times New Roman" pitchFamily="18" charset="0"/>
              </a:rPr>
              <a:pPr marL="342900" indent="-342900" algn="ctr">
                <a:buFont typeface="Arial" pitchFamily="34" charset="0"/>
                <a:buNone/>
                <a:defRPr/>
              </a:pPr>
              <a:t>21-05-18</a:t>
            </a:fld>
            <a:endParaRPr lang="en-US" sz="1400" dirty="0">
              <a:solidFill>
                <a:schemeClr val="accent3">
                  <a:lumMod val="95000"/>
                </a:schemeClr>
              </a:solidFill>
              <a:latin typeface="Calibri" pitchFamily="34" charset="0"/>
              <a:ea typeface="Calibri" pitchFamily="34" charset="0"/>
              <a:cs typeface="Times New Roman" pitchFamily="18" charset="0"/>
            </a:endParaRPr>
          </a:p>
        </p:txBody>
      </p:sp>
      <p:sp>
        <p:nvSpPr>
          <p:cNvPr id="28" name="Organigramme : Alternative 9"/>
          <p:cNvSpPr/>
          <p:nvPr userDrawn="1"/>
        </p:nvSpPr>
        <p:spPr bwMode="auto">
          <a:xfrm>
            <a:off x="2308204" y="261040"/>
            <a:ext cx="6677694" cy="3528000"/>
          </a:xfrm>
          <a:prstGeom prst="roundRect">
            <a:avLst>
              <a:gd name="adj" fmla="val 3234"/>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a:p>
        </p:txBody>
      </p:sp>
      <p:sp>
        <p:nvSpPr>
          <p:cNvPr id="5142" name="Rectangle 1046"/>
          <p:cNvSpPr>
            <a:spLocks noGrp="1" noChangeArrowheads="1"/>
          </p:cNvSpPr>
          <p:nvPr>
            <p:ph type="ctrTitle"/>
          </p:nvPr>
        </p:nvSpPr>
        <p:spPr>
          <a:xfrm>
            <a:off x="2419315" y="950863"/>
            <a:ext cx="6437161" cy="1470025"/>
          </a:xfrm>
        </p:spPr>
        <p:txBody>
          <a:bodyPr anchor="ctr"/>
          <a:lstStyle>
            <a:lvl1pPr algn="l">
              <a:defRPr>
                <a:solidFill>
                  <a:schemeClr val="bg1"/>
                </a:solidFill>
              </a:defRPr>
            </a:lvl1pPr>
          </a:lstStyle>
          <a:p>
            <a:r>
              <a:rPr lang="fr-FR" dirty="0"/>
              <a:t>Click to </a:t>
            </a:r>
            <a:r>
              <a:rPr lang="fr-FR" dirty="0" err="1"/>
              <a:t>edit</a:t>
            </a:r>
            <a:r>
              <a:rPr lang="fr-FR" dirty="0"/>
              <a:t> Master </a:t>
            </a:r>
            <a:r>
              <a:rPr lang="fr-FR" dirty="0" err="1"/>
              <a:t>title</a:t>
            </a:r>
            <a:r>
              <a:rPr lang="fr-FR" dirty="0"/>
              <a:t> style</a:t>
            </a:r>
          </a:p>
        </p:txBody>
      </p:sp>
      <p:sp>
        <p:nvSpPr>
          <p:cNvPr id="5143" name="Rectangle 1047"/>
          <p:cNvSpPr>
            <a:spLocks noGrp="1" noChangeArrowheads="1"/>
          </p:cNvSpPr>
          <p:nvPr>
            <p:ph type="subTitle" idx="1"/>
          </p:nvPr>
        </p:nvSpPr>
        <p:spPr>
          <a:xfrm>
            <a:off x="2449179" y="2564904"/>
            <a:ext cx="6377432" cy="1004455"/>
          </a:xfrm>
        </p:spPr>
        <p:txBody>
          <a:bodyPr/>
          <a:lstStyle>
            <a:lvl1pPr marL="0" indent="0" algn="r">
              <a:buFont typeface="Wingdings" pitchFamily="2" charset="2"/>
              <a:buNone/>
              <a:defRPr sz="2800">
                <a:solidFill>
                  <a:schemeClr val="bg1"/>
                </a:solidFill>
              </a:defRPr>
            </a:lvl1pPr>
          </a:lstStyle>
          <a:p>
            <a:r>
              <a:rPr lang="fr-FR"/>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24"/>
          <p:cNvSpPr>
            <a:spLocks noGrp="1" noChangeArrowheads="1"/>
          </p:cNvSpPr>
          <p:nvPr>
            <p:ph type="sldNum" sz="quarter" idx="10"/>
          </p:nvPr>
        </p:nvSpPr>
        <p:spPr/>
        <p:txBody>
          <a:bodyPr/>
          <a:lstStyle>
            <a:lvl1pPr>
              <a:defRPr/>
            </a:lvl1pPr>
          </a:lstStyle>
          <a:p>
            <a:pPr>
              <a:defRPr/>
            </a:pPr>
            <a:fld id="{47220D52-81AA-4F9B-BCC5-7DD8576E9DAA}"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38925" y="171450"/>
            <a:ext cx="2058988" cy="5894388"/>
          </a:xfrm>
        </p:spPr>
        <p:txBody>
          <a:bodyPr vert="eaVert"/>
          <a:lstStyle/>
          <a:p>
            <a:r>
              <a:rPr lang="fr-FR"/>
              <a:t>Cliquez pour modifier le style du titre</a:t>
            </a:r>
            <a:endParaRPr lang="en-US"/>
          </a:p>
        </p:txBody>
      </p:sp>
      <p:sp>
        <p:nvSpPr>
          <p:cNvPr id="3" name="Espace réservé du texte vertical 2"/>
          <p:cNvSpPr>
            <a:spLocks noGrp="1"/>
          </p:cNvSpPr>
          <p:nvPr>
            <p:ph type="body" orient="vert" idx="1"/>
          </p:nvPr>
        </p:nvSpPr>
        <p:spPr>
          <a:xfrm>
            <a:off x="457200" y="171450"/>
            <a:ext cx="6029325" cy="589438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24"/>
          <p:cNvSpPr>
            <a:spLocks noGrp="1" noChangeArrowheads="1"/>
          </p:cNvSpPr>
          <p:nvPr>
            <p:ph type="sldNum" sz="quarter" idx="10"/>
          </p:nvPr>
        </p:nvSpPr>
        <p:spPr/>
        <p:txBody>
          <a:bodyPr/>
          <a:lstStyle>
            <a:lvl1pPr>
              <a:defRPr/>
            </a:lvl1pPr>
          </a:lstStyle>
          <a:p>
            <a:pPr>
              <a:defRPr/>
            </a:pPr>
            <a:fld id="{44142205-7B00-4227-B14A-B667340C3789}"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re. Contenu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50"/>
            <a:ext cx="8229600" cy="1143000"/>
          </a:xfrm>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468313" y="1539875"/>
            <a:ext cx="4038600" cy="45259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quarter" idx="2"/>
          </p:nvPr>
        </p:nvSpPr>
        <p:spPr>
          <a:xfrm>
            <a:off x="4659313" y="1539875"/>
            <a:ext cx="4038600" cy="21859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contenu 4"/>
          <p:cNvSpPr>
            <a:spLocks noGrp="1"/>
          </p:cNvSpPr>
          <p:nvPr>
            <p:ph sz="quarter" idx="3"/>
          </p:nvPr>
        </p:nvSpPr>
        <p:spPr>
          <a:xfrm>
            <a:off x="4659313" y="3878263"/>
            <a:ext cx="4038600" cy="21875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Rectangle 24"/>
          <p:cNvSpPr>
            <a:spLocks noGrp="1" noChangeArrowheads="1"/>
          </p:cNvSpPr>
          <p:nvPr>
            <p:ph type="sldNum" sz="quarter" idx="10"/>
          </p:nvPr>
        </p:nvSpPr>
        <p:spPr/>
        <p:txBody>
          <a:bodyPr/>
          <a:lstStyle>
            <a:lvl1pPr>
              <a:defRPr/>
            </a:lvl1pPr>
          </a:lstStyle>
          <a:p>
            <a:pPr>
              <a:defRPr/>
            </a:pPr>
            <a:fld id="{5720882D-7A07-4853-BADE-2B6C9159F054}" type="slidenum">
              <a:rPr/>
              <a:pPr>
                <a:defRPr/>
              </a:pPr>
              <a:t>‹N°›</a:t>
            </a:fld>
            <a:endParaRPr dirty="0"/>
          </a:p>
        </p:txBody>
      </p:sp>
      <p:sp>
        <p:nvSpPr>
          <p:cNvPr id="7"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24"/>
          <p:cNvSpPr>
            <a:spLocks noGrp="1" noChangeArrowheads="1"/>
          </p:cNvSpPr>
          <p:nvPr>
            <p:ph type="sldNum" sz="quarter" idx="10"/>
          </p:nvPr>
        </p:nvSpPr>
        <p:spPr/>
        <p:txBody>
          <a:bodyPr/>
          <a:lstStyle>
            <a:lvl1pPr>
              <a:defRPr/>
            </a:lvl1pPr>
          </a:lstStyle>
          <a:p>
            <a:pPr>
              <a:defRPr/>
            </a:pPr>
            <a:fld id="{14F214EF-6916-43FF-8424-30437CA8A788}"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a:t>Cliquez pour modifier le style du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24"/>
          <p:cNvSpPr>
            <a:spLocks noGrp="1" noChangeArrowheads="1"/>
          </p:cNvSpPr>
          <p:nvPr>
            <p:ph type="sldNum" sz="quarter" idx="10"/>
          </p:nvPr>
        </p:nvSpPr>
        <p:spPr/>
        <p:txBody>
          <a:bodyPr/>
          <a:lstStyle>
            <a:lvl1pPr>
              <a:defRPr/>
            </a:lvl1pPr>
          </a:lstStyle>
          <a:p>
            <a:pPr>
              <a:defRPr/>
            </a:pPr>
            <a:fld id="{ECE88A90-B60D-4215-86EF-9D68DB5DBE7A}"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468313" y="15398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59313" y="15398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Rectangle 24"/>
          <p:cNvSpPr>
            <a:spLocks noGrp="1" noChangeArrowheads="1"/>
          </p:cNvSpPr>
          <p:nvPr>
            <p:ph type="sldNum" sz="quarter" idx="10"/>
          </p:nvPr>
        </p:nvSpPr>
        <p:spPr/>
        <p:txBody>
          <a:bodyPr/>
          <a:lstStyle>
            <a:lvl1pPr>
              <a:defRPr/>
            </a:lvl1pPr>
          </a:lstStyle>
          <a:p>
            <a:pPr>
              <a:defRPr/>
            </a:pPr>
            <a:fld id="{814E4D95-5749-4317-9CDB-71B0D5CB6843}" type="slidenum">
              <a:rPr/>
              <a:pPr>
                <a:defRPr/>
              </a:pPr>
              <a:t>‹N°›</a:t>
            </a:fld>
            <a:endParaRPr dirty="0"/>
          </a:p>
        </p:txBody>
      </p:sp>
      <p:sp>
        <p:nvSpPr>
          <p:cNvPr id="6"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24"/>
          <p:cNvSpPr>
            <a:spLocks noGrp="1" noChangeArrowheads="1"/>
          </p:cNvSpPr>
          <p:nvPr>
            <p:ph type="sldNum" sz="quarter" idx="10"/>
          </p:nvPr>
        </p:nvSpPr>
        <p:spPr/>
        <p:txBody>
          <a:bodyPr/>
          <a:lstStyle>
            <a:lvl1pPr>
              <a:defRPr/>
            </a:lvl1pPr>
          </a:lstStyle>
          <a:p>
            <a:pPr>
              <a:defRPr/>
            </a:pPr>
            <a:fld id="{786B10BC-76BC-43FF-8D12-ACD0E487A925}" type="slidenum">
              <a:rPr/>
              <a:pPr>
                <a:defRPr/>
              </a:pPr>
              <a:t>‹N°›</a:t>
            </a:fld>
            <a:endParaRPr dirty="0"/>
          </a:p>
        </p:txBody>
      </p:sp>
      <p:sp>
        <p:nvSpPr>
          <p:cNvPr id="8"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Rectangle 24"/>
          <p:cNvSpPr>
            <a:spLocks noGrp="1" noChangeArrowheads="1"/>
          </p:cNvSpPr>
          <p:nvPr>
            <p:ph type="sldNum" sz="quarter" idx="10"/>
          </p:nvPr>
        </p:nvSpPr>
        <p:spPr/>
        <p:txBody>
          <a:bodyPr/>
          <a:lstStyle>
            <a:lvl1pPr>
              <a:defRPr/>
            </a:lvl1pPr>
          </a:lstStyle>
          <a:p>
            <a:pPr>
              <a:defRPr/>
            </a:pPr>
            <a:fld id="{CD6137EF-74A1-4A15-AB15-D13319172C72}" type="slidenum">
              <a:rPr/>
              <a:pPr>
                <a:defRPr/>
              </a:pPr>
              <a:t>‹N°›</a:t>
            </a:fld>
            <a:endParaRPr dirty="0"/>
          </a:p>
        </p:txBody>
      </p:sp>
      <p:sp>
        <p:nvSpPr>
          <p:cNvPr id="4"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24"/>
          <p:cNvSpPr>
            <a:spLocks noGrp="1" noChangeArrowheads="1"/>
          </p:cNvSpPr>
          <p:nvPr>
            <p:ph type="sldNum" sz="quarter" idx="10"/>
          </p:nvPr>
        </p:nvSpPr>
        <p:spPr/>
        <p:txBody>
          <a:bodyPr/>
          <a:lstStyle>
            <a:lvl1pPr>
              <a:defRPr/>
            </a:lvl1pPr>
          </a:lstStyle>
          <a:p>
            <a:pPr>
              <a:defRPr/>
            </a:pPr>
            <a:fld id="{5CB73C85-E874-4E3C-9704-B9C6991CCA5B}" type="slidenum">
              <a:rPr/>
              <a:pPr>
                <a:defRPr/>
              </a:pPr>
              <a:t>‹N°›</a:t>
            </a:fld>
            <a:endParaRPr dirty="0"/>
          </a:p>
        </p:txBody>
      </p:sp>
      <p:sp>
        <p:nvSpPr>
          <p:cNvPr id="3"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24"/>
          <p:cNvSpPr>
            <a:spLocks noGrp="1" noChangeArrowheads="1"/>
          </p:cNvSpPr>
          <p:nvPr>
            <p:ph type="sldNum" sz="quarter" idx="10"/>
          </p:nvPr>
        </p:nvSpPr>
        <p:spPr/>
        <p:txBody>
          <a:bodyPr/>
          <a:lstStyle>
            <a:lvl1pPr>
              <a:defRPr/>
            </a:lvl1pPr>
          </a:lstStyle>
          <a:p>
            <a:pPr>
              <a:defRPr/>
            </a:pPr>
            <a:fld id="{13134AAD-E328-487D-B37E-84308BD419C4}" type="slidenum">
              <a:rPr/>
              <a:pPr>
                <a:defRPr/>
              </a:pPr>
              <a:t>‹N°›</a:t>
            </a:fld>
            <a:endParaRPr dirty="0"/>
          </a:p>
        </p:txBody>
      </p:sp>
      <p:sp>
        <p:nvSpPr>
          <p:cNvPr id="6"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24"/>
          <p:cNvSpPr>
            <a:spLocks noGrp="1" noChangeArrowheads="1"/>
          </p:cNvSpPr>
          <p:nvPr>
            <p:ph type="sldNum" sz="quarter" idx="10"/>
          </p:nvPr>
        </p:nvSpPr>
        <p:spPr/>
        <p:txBody>
          <a:bodyPr/>
          <a:lstStyle>
            <a:lvl1pPr>
              <a:defRPr/>
            </a:lvl1pPr>
          </a:lstStyle>
          <a:p>
            <a:pPr>
              <a:defRPr/>
            </a:pPr>
            <a:fld id="{0DB5FB0B-7B80-45B1-805B-740D7376CEA1}" type="slidenum">
              <a:rPr/>
              <a:pPr>
                <a:defRPr/>
              </a:pPr>
              <a:t>‹N°›</a:t>
            </a:fld>
            <a:endParaRPr dirty="0"/>
          </a:p>
        </p:txBody>
      </p:sp>
      <p:sp>
        <p:nvSpPr>
          <p:cNvPr id="6"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noChangeArrowheads="1"/>
          </p:cNvPicPr>
          <p:nvPr userDrawn="1"/>
        </p:nvPicPr>
        <p:blipFill>
          <a:blip r:embed="rId14" cstate="print"/>
          <a:srcRect/>
          <a:stretch>
            <a:fillRect/>
          </a:stretch>
        </p:blipFill>
        <p:spPr bwMode="auto">
          <a:xfrm>
            <a:off x="6273800" y="6359525"/>
            <a:ext cx="892175" cy="446088"/>
          </a:xfrm>
          <a:prstGeom prst="rect">
            <a:avLst/>
          </a:prstGeom>
          <a:ln>
            <a:noFill/>
          </a:ln>
          <a:effectLst>
            <a:outerShdw blurRad="292100" dist="139700" dir="2700000" algn="tl" rotWithShape="0">
              <a:srgbClr val="333333">
                <a:alpha val="65000"/>
              </a:srgbClr>
            </a:outerShdw>
          </a:effectLst>
        </p:spPr>
      </p:pic>
      <p:pic>
        <p:nvPicPr>
          <p:cNvPr id="10" name="Picture 7"/>
          <p:cNvPicPr>
            <a:picLocks noChangeAspect="1" noChangeArrowheads="1"/>
          </p:cNvPicPr>
          <p:nvPr userDrawn="1"/>
        </p:nvPicPr>
        <p:blipFill>
          <a:blip r:embed="rId15" cstate="print"/>
          <a:srcRect/>
          <a:stretch>
            <a:fillRect/>
          </a:stretch>
        </p:blipFill>
        <p:spPr bwMode="auto">
          <a:xfrm>
            <a:off x="7212013" y="6359525"/>
            <a:ext cx="893762" cy="446088"/>
          </a:xfrm>
          <a:prstGeom prst="rect">
            <a:avLst/>
          </a:prstGeom>
          <a:ln>
            <a:noFill/>
          </a:ln>
          <a:effectLst>
            <a:outerShdw blurRad="292100" dist="139700" dir="2700000" algn="tl" rotWithShape="0">
              <a:srgbClr val="333333">
                <a:alpha val="65000"/>
              </a:srgbClr>
            </a:outerShdw>
          </a:effectLst>
        </p:spPr>
      </p:pic>
      <p:sp>
        <p:nvSpPr>
          <p:cNvPr id="1032" name="Rectangle 22"/>
          <p:cNvSpPr>
            <a:spLocks noGrp="1" noChangeArrowheads="1"/>
          </p:cNvSpPr>
          <p:nvPr userDrawn="1">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Click to edit Master title style</a:t>
            </a:r>
          </a:p>
        </p:txBody>
      </p:sp>
      <p:sp>
        <p:nvSpPr>
          <p:cNvPr id="1033" name="Rectangle 23"/>
          <p:cNvSpPr>
            <a:spLocks noGrp="1" noChangeArrowheads="1"/>
          </p:cNvSpPr>
          <p:nvPr userDrawn="1">
            <p:ph type="body" idx="1"/>
          </p:nvPr>
        </p:nvSpPr>
        <p:spPr bwMode="auto">
          <a:xfrm>
            <a:off x="468313" y="1539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p>
        </p:txBody>
      </p:sp>
      <p:pic>
        <p:nvPicPr>
          <p:cNvPr id="2050" name="Picture 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172400" y="6377147"/>
            <a:ext cx="730115" cy="446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à coins arrondis 10"/>
          <p:cNvSpPr/>
          <p:nvPr userDrawn="1"/>
        </p:nvSpPr>
        <p:spPr bwMode="auto">
          <a:xfrm flipH="1">
            <a:off x="38141" y="6470959"/>
            <a:ext cx="6132084" cy="311847"/>
          </a:xfrm>
          <a:prstGeom prst="roundRect">
            <a:avLst/>
          </a:prstGeom>
          <a:solidFill>
            <a:srgbClr val="3333FF">
              <a:alpha val="80392"/>
            </a:srgbClr>
          </a:solidFill>
          <a:ln w="9525" cap="flat" cmpd="sng" algn="ctr">
            <a:noFill/>
            <a:prstDash val="solid"/>
            <a:round/>
            <a:headEnd type="none" w="med" len="med"/>
            <a:tailEnd type="none" w="med" len="med"/>
          </a:ln>
          <a:effectLst>
            <a:outerShdw blurRad="50800" dist="38100" dir="16200000"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a:lstStyle/>
          <a:p>
            <a:pPr>
              <a:defRPr/>
            </a:pPr>
            <a:endParaRPr lang="en-US" sz="1200"/>
          </a:p>
        </p:txBody>
      </p:sp>
      <p:sp>
        <p:nvSpPr>
          <p:cNvPr id="12" name="Rectangle à coins arrondis 11"/>
          <p:cNvSpPr/>
          <p:nvPr userDrawn="1"/>
        </p:nvSpPr>
        <p:spPr bwMode="auto">
          <a:xfrm>
            <a:off x="110743" y="6519529"/>
            <a:ext cx="6016935" cy="207700"/>
          </a:xfrm>
          <a:prstGeom prst="roundRect">
            <a:avLst/>
          </a:prstGeom>
          <a:solidFill>
            <a:schemeClr val="tx2">
              <a:lumMod val="75000"/>
              <a:alpha val="70000"/>
            </a:schemeClr>
          </a:solidFill>
          <a:ln w="9525" cap="flat" cmpd="sng" algn="ctr">
            <a:solidFill>
              <a:schemeClr val="tx1">
                <a:lumMod val="85000"/>
                <a:lumOff val="15000"/>
              </a:schemeClr>
            </a:solid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sz="1200" dirty="0">
              <a:solidFill>
                <a:schemeClr val="bg1"/>
              </a:solidFill>
            </a:endParaRPr>
          </a:p>
        </p:txBody>
      </p:sp>
      <p:sp>
        <p:nvSpPr>
          <p:cNvPr id="16" name="Espace réservé du texte 3"/>
          <p:cNvSpPr txBox="1">
            <a:spLocks/>
          </p:cNvSpPr>
          <p:nvPr userDrawn="1"/>
        </p:nvSpPr>
        <p:spPr>
          <a:xfrm>
            <a:off x="467544" y="6482953"/>
            <a:ext cx="5370846" cy="402431"/>
          </a:xfrm>
          <a:prstGeom prst="rect">
            <a:avLst/>
          </a:prstGeom>
        </p:spPr>
        <p:txBody>
          <a:bodyPr/>
          <a:lstStyle>
            <a:lvl1pPr marL="0" indent="0" algn="l" rtl="0" eaLnBrk="0" fontAlgn="base" hangingPunct="0">
              <a:spcBef>
                <a:spcPct val="20000"/>
              </a:spcBef>
              <a:spcAft>
                <a:spcPct val="0"/>
              </a:spcAft>
              <a:buFont typeface="Wingdings" pitchFamily="2" charset="2"/>
              <a:buNone/>
              <a:defRPr sz="1400">
                <a:solidFill>
                  <a:srgbClr val="1153B5"/>
                </a:solidFill>
                <a:latin typeface="+mn-lt"/>
                <a:ea typeface="+mn-ea"/>
                <a:cs typeface="+mn-cs"/>
              </a:defRPr>
            </a:lvl1pPr>
            <a:lvl2pPr marL="457200" indent="0" algn="l" rtl="0" eaLnBrk="0" fontAlgn="base" hangingPunct="0">
              <a:spcBef>
                <a:spcPct val="20000"/>
              </a:spcBef>
              <a:spcAft>
                <a:spcPct val="0"/>
              </a:spcAft>
              <a:buFont typeface="Wingdings" pitchFamily="2" charset="2"/>
              <a:buNone/>
              <a:defRPr sz="1200">
                <a:solidFill>
                  <a:srgbClr val="1153B5"/>
                </a:solidFill>
                <a:latin typeface="+mn-lt"/>
              </a:defRPr>
            </a:lvl2pPr>
            <a:lvl3pPr marL="914400" indent="0" algn="l" rtl="0" eaLnBrk="0" fontAlgn="base" hangingPunct="0">
              <a:spcBef>
                <a:spcPct val="20000"/>
              </a:spcBef>
              <a:spcAft>
                <a:spcPct val="0"/>
              </a:spcAft>
              <a:buNone/>
              <a:defRPr sz="1000">
                <a:solidFill>
                  <a:srgbClr val="1153B5"/>
                </a:solidFill>
                <a:latin typeface="+mn-lt"/>
              </a:defRPr>
            </a:lvl3pPr>
            <a:lvl4pPr marL="1371600" indent="0" algn="l" rtl="0" eaLnBrk="0" fontAlgn="base" hangingPunct="0">
              <a:spcBef>
                <a:spcPct val="20000"/>
              </a:spcBef>
              <a:spcAft>
                <a:spcPct val="0"/>
              </a:spcAft>
              <a:buNone/>
              <a:defRPr sz="900">
                <a:solidFill>
                  <a:srgbClr val="1153B5"/>
                </a:solidFill>
                <a:latin typeface="+mn-lt"/>
              </a:defRPr>
            </a:lvl4pPr>
            <a:lvl5pPr marL="1828800" indent="0" algn="l" rtl="0" eaLnBrk="0" fontAlgn="base" hangingPunct="0">
              <a:spcBef>
                <a:spcPct val="20000"/>
              </a:spcBef>
              <a:spcAft>
                <a:spcPct val="0"/>
              </a:spcAft>
              <a:buNone/>
              <a:defRPr sz="900">
                <a:solidFill>
                  <a:srgbClr val="1153B5"/>
                </a:solidFill>
                <a:latin typeface="+mn-lt"/>
              </a:defRPr>
            </a:lvl5pPr>
            <a:lvl6pPr marL="2286000" indent="0" algn="l" rtl="0" fontAlgn="base">
              <a:spcBef>
                <a:spcPct val="20000"/>
              </a:spcBef>
              <a:spcAft>
                <a:spcPct val="0"/>
              </a:spcAft>
              <a:buNone/>
              <a:defRPr sz="900">
                <a:solidFill>
                  <a:srgbClr val="1153B5"/>
                </a:solidFill>
                <a:latin typeface="+mn-lt"/>
              </a:defRPr>
            </a:lvl6pPr>
            <a:lvl7pPr marL="2743200" indent="0" algn="l" rtl="0" fontAlgn="base">
              <a:spcBef>
                <a:spcPct val="20000"/>
              </a:spcBef>
              <a:spcAft>
                <a:spcPct val="0"/>
              </a:spcAft>
              <a:buNone/>
              <a:defRPr sz="900">
                <a:solidFill>
                  <a:srgbClr val="1153B5"/>
                </a:solidFill>
                <a:latin typeface="+mn-lt"/>
              </a:defRPr>
            </a:lvl7pPr>
            <a:lvl8pPr marL="3200400" indent="0" algn="l" rtl="0" fontAlgn="base">
              <a:spcBef>
                <a:spcPct val="20000"/>
              </a:spcBef>
              <a:spcAft>
                <a:spcPct val="0"/>
              </a:spcAft>
              <a:buNone/>
              <a:defRPr sz="900">
                <a:solidFill>
                  <a:srgbClr val="1153B5"/>
                </a:solidFill>
                <a:latin typeface="+mn-lt"/>
              </a:defRPr>
            </a:lvl8pPr>
            <a:lvl9pPr marL="3657600" indent="0" algn="l" rtl="0" fontAlgn="base">
              <a:spcBef>
                <a:spcPct val="20000"/>
              </a:spcBef>
              <a:spcAft>
                <a:spcPct val="0"/>
              </a:spcAft>
              <a:buNone/>
              <a:defRPr sz="900">
                <a:solidFill>
                  <a:srgbClr val="1153B5"/>
                </a:solidFill>
                <a:latin typeface="+mn-lt"/>
              </a:defRPr>
            </a:lvl9pPr>
          </a:lstStyle>
          <a:p>
            <a:pPr>
              <a:defRPr/>
            </a:pPr>
            <a:r>
              <a:rPr lang="fr-BE" sz="1100" kern="1200" dirty="0" err="1">
                <a:solidFill>
                  <a:schemeClr val="bg1"/>
                </a:solidFill>
                <a:latin typeface="+mn-lt"/>
                <a:ea typeface="+mn-ea"/>
                <a:cs typeface="+mn-cs"/>
              </a:rPr>
              <a:t>Your</a:t>
            </a:r>
            <a:r>
              <a:rPr lang="fr-BE" sz="1100" kern="1200" dirty="0">
                <a:solidFill>
                  <a:schemeClr val="bg1"/>
                </a:solidFill>
                <a:latin typeface="+mn-lt"/>
                <a:ea typeface="+mn-ea"/>
                <a:cs typeface="+mn-cs"/>
              </a:rPr>
              <a:t> </a:t>
            </a:r>
            <a:r>
              <a:rPr lang="fr-BE" sz="1100" kern="1200" dirty="0" err="1">
                <a:solidFill>
                  <a:schemeClr val="bg1"/>
                </a:solidFill>
                <a:latin typeface="+mn-lt"/>
                <a:ea typeface="+mn-ea"/>
                <a:cs typeface="+mn-cs"/>
              </a:rPr>
              <a:t>project</a:t>
            </a:r>
            <a:r>
              <a:rPr lang="fr-BE" sz="1100" kern="1200" dirty="0">
                <a:solidFill>
                  <a:schemeClr val="bg1"/>
                </a:solidFill>
                <a:latin typeface="+mn-lt"/>
                <a:ea typeface="+mn-ea"/>
                <a:cs typeface="+mn-cs"/>
              </a:rPr>
              <a:t> </a:t>
            </a:r>
            <a:r>
              <a:rPr lang="fr-BE" sz="1100" kern="1200" dirty="0" err="1">
                <a:solidFill>
                  <a:schemeClr val="bg1"/>
                </a:solidFill>
                <a:latin typeface="+mn-lt"/>
                <a:ea typeface="+mn-ea"/>
                <a:cs typeface="+mn-cs"/>
              </a:rPr>
              <a:t>title</a:t>
            </a:r>
            <a:r>
              <a:rPr lang="fr-BE" sz="1100" kern="1200" dirty="0">
                <a:solidFill>
                  <a:schemeClr val="bg1"/>
                </a:solidFill>
                <a:latin typeface="+mn-lt"/>
                <a:ea typeface="+mn-ea"/>
                <a:cs typeface="+mn-cs"/>
              </a:rPr>
              <a:t> – speaker</a:t>
            </a:r>
            <a:r>
              <a:rPr lang="fr-BE" sz="1100" kern="1200" baseline="0" dirty="0">
                <a:solidFill>
                  <a:schemeClr val="bg1"/>
                </a:solidFill>
                <a:latin typeface="+mn-lt"/>
                <a:ea typeface="+mn-ea"/>
                <a:cs typeface="+mn-cs"/>
              </a:rPr>
              <a:t> </a:t>
            </a:r>
            <a:r>
              <a:rPr lang="fr-BE" sz="1100" kern="1200" baseline="0" dirty="0" err="1">
                <a:solidFill>
                  <a:schemeClr val="bg1"/>
                </a:solidFill>
                <a:latin typeface="+mn-lt"/>
                <a:ea typeface="+mn-ea"/>
                <a:cs typeface="+mn-cs"/>
              </a:rPr>
              <a:t>name</a:t>
            </a:r>
            <a:endParaRPr lang="fr-BE" sz="1100" kern="1200" dirty="0">
              <a:solidFill>
                <a:schemeClr val="bg1"/>
              </a:solidFill>
              <a:latin typeface="+mn-lt"/>
              <a:ea typeface="+mn-ea"/>
              <a:cs typeface="+mn-cs"/>
            </a:endParaRPr>
          </a:p>
        </p:txBody>
      </p:sp>
      <p:sp>
        <p:nvSpPr>
          <p:cNvPr id="4120" name="Rectangle 24"/>
          <p:cNvSpPr>
            <a:spLocks noGrp="1" noChangeArrowheads="1"/>
          </p:cNvSpPr>
          <p:nvPr userDrawn="1">
            <p:ph type="sldNum" sz="quarter" idx="4"/>
          </p:nvPr>
        </p:nvSpPr>
        <p:spPr bwMode="auto">
          <a:xfrm>
            <a:off x="-12520" y="6461503"/>
            <a:ext cx="684213" cy="306387"/>
          </a:xfrm>
          <a:prstGeom prst="rect">
            <a:avLst/>
          </a:prstGeom>
          <a:noFill/>
          <a:ln w="9525">
            <a:noFill/>
            <a:miter lim="800000"/>
            <a:headEnd/>
            <a:tailEnd/>
          </a:ln>
          <a:effectLst>
            <a:outerShdw dist="17961" dir="2700000" algn="ctr" rotWithShape="0">
              <a:schemeClr val="accent2"/>
            </a:outerShdw>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lang="fr-FR" sz="1100" b="1" kern="1200">
                <a:solidFill>
                  <a:schemeClr val="bg1"/>
                </a:solidFill>
                <a:latin typeface="Verdana" pitchFamily="34" charset="0"/>
                <a:ea typeface="+mn-ea"/>
                <a:cs typeface="+mn-cs"/>
              </a:defRPr>
            </a:lvl1pPr>
          </a:lstStyle>
          <a:p>
            <a:pPr>
              <a:defRPr/>
            </a:pPr>
            <a:fld id="{999201B0-63FA-4356-B763-73BB50CBF3CE}" type="slidenum">
              <a:rPr lang="en-US" smtClean="0"/>
              <a:pPr>
                <a:defRPr/>
              </a:pPr>
              <a:t>‹N°›</a:t>
            </a:fld>
            <a:endParaRPr lang="en-US" dirty="0"/>
          </a:p>
        </p:txBody>
      </p:sp>
    </p:spTree>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Lst>
  <p:hf hdr="0" dt="0"/>
  <p:txStyles>
    <p:titleStyle>
      <a:lvl1pPr algn="ctr" rtl="0" eaLnBrk="0" fontAlgn="base" hangingPunct="0">
        <a:spcBef>
          <a:spcPct val="0"/>
        </a:spcBef>
        <a:spcAft>
          <a:spcPct val="0"/>
        </a:spcAft>
        <a:defRPr sz="3200" b="1">
          <a:solidFill>
            <a:schemeClr val="accent2"/>
          </a:solidFill>
          <a:latin typeface="+mj-lt"/>
          <a:ea typeface="+mj-ea"/>
          <a:cs typeface="+mj-cs"/>
        </a:defRPr>
      </a:lvl1pPr>
      <a:lvl2pPr algn="ctr" rtl="0" eaLnBrk="0" fontAlgn="base" hangingPunct="0">
        <a:spcBef>
          <a:spcPct val="0"/>
        </a:spcBef>
        <a:spcAft>
          <a:spcPct val="0"/>
        </a:spcAft>
        <a:defRPr sz="3200" b="1">
          <a:solidFill>
            <a:schemeClr val="accent2"/>
          </a:solidFill>
          <a:latin typeface="Verdana" pitchFamily="34" charset="0"/>
        </a:defRPr>
      </a:lvl2pPr>
      <a:lvl3pPr algn="ctr" rtl="0" eaLnBrk="0" fontAlgn="base" hangingPunct="0">
        <a:spcBef>
          <a:spcPct val="0"/>
        </a:spcBef>
        <a:spcAft>
          <a:spcPct val="0"/>
        </a:spcAft>
        <a:defRPr sz="3200" b="1">
          <a:solidFill>
            <a:schemeClr val="accent2"/>
          </a:solidFill>
          <a:latin typeface="Verdana" pitchFamily="34" charset="0"/>
        </a:defRPr>
      </a:lvl3pPr>
      <a:lvl4pPr algn="ctr" rtl="0" eaLnBrk="0" fontAlgn="base" hangingPunct="0">
        <a:spcBef>
          <a:spcPct val="0"/>
        </a:spcBef>
        <a:spcAft>
          <a:spcPct val="0"/>
        </a:spcAft>
        <a:defRPr sz="3200" b="1">
          <a:solidFill>
            <a:schemeClr val="accent2"/>
          </a:solidFill>
          <a:latin typeface="Verdana" pitchFamily="34" charset="0"/>
        </a:defRPr>
      </a:lvl4pPr>
      <a:lvl5pPr algn="ctr" rtl="0" eaLnBrk="0" fontAlgn="base" hangingPunct="0">
        <a:spcBef>
          <a:spcPct val="0"/>
        </a:spcBef>
        <a:spcAft>
          <a:spcPct val="0"/>
        </a:spcAft>
        <a:defRPr sz="3200" b="1">
          <a:solidFill>
            <a:schemeClr val="accent2"/>
          </a:solidFill>
          <a:latin typeface="Verdana" pitchFamily="34" charset="0"/>
        </a:defRPr>
      </a:lvl5pPr>
      <a:lvl6pPr marL="457200" algn="ctr" rtl="0" fontAlgn="base">
        <a:spcBef>
          <a:spcPct val="0"/>
        </a:spcBef>
        <a:spcAft>
          <a:spcPct val="0"/>
        </a:spcAft>
        <a:defRPr sz="3200" b="1">
          <a:solidFill>
            <a:schemeClr val="accent2"/>
          </a:solidFill>
          <a:latin typeface="Verdana" pitchFamily="34" charset="0"/>
        </a:defRPr>
      </a:lvl6pPr>
      <a:lvl7pPr marL="914400" algn="ctr" rtl="0" fontAlgn="base">
        <a:spcBef>
          <a:spcPct val="0"/>
        </a:spcBef>
        <a:spcAft>
          <a:spcPct val="0"/>
        </a:spcAft>
        <a:defRPr sz="3200" b="1">
          <a:solidFill>
            <a:schemeClr val="accent2"/>
          </a:solidFill>
          <a:latin typeface="Verdana" pitchFamily="34" charset="0"/>
        </a:defRPr>
      </a:lvl7pPr>
      <a:lvl8pPr marL="1371600" algn="ctr" rtl="0" fontAlgn="base">
        <a:spcBef>
          <a:spcPct val="0"/>
        </a:spcBef>
        <a:spcAft>
          <a:spcPct val="0"/>
        </a:spcAft>
        <a:defRPr sz="3200" b="1">
          <a:solidFill>
            <a:schemeClr val="accent2"/>
          </a:solidFill>
          <a:latin typeface="Verdana" pitchFamily="34" charset="0"/>
        </a:defRPr>
      </a:lvl8pPr>
      <a:lvl9pPr marL="1828800" algn="ctr" rtl="0" fontAlgn="base">
        <a:spcBef>
          <a:spcPct val="0"/>
        </a:spcBef>
        <a:spcAft>
          <a:spcPct val="0"/>
        </a:spcAft>
        <a:defRPr sz="3200" b="1">
          <a:solidFill>
            <a:schemeClr val="accent2"/>
          </a:solidFill>
          <a:latin typeface="Verdana" pitchFamily="34" charset="0"/>
        </a:defRPr>
      </a:lvl9pPr>
    </p:titleStyle>
    <p:bodyStyle>
      <a:lvl1pPr marL="342900" indent="-342900" algn="l" rtl="0" eaLnBrk="0" fontAlgn="base" hangingPunct="0">
        <a:spcBef>
          <a:spcPct val="20000"/>
        </a:spcBef>
        <a:spcAft>
          <a:spcPct val="0"/>
        </a:spcAft>
        <a:buFont typeface="Wingdings" pitchFamily="2" charset="2"/>
        <a:buChar char="q"/>
        <a:defRPr sz="3200">
          <a:solidFill>
            <a:srgbClr val="1153B5"/>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rgbClr val="1153B5"/>
          </a:solidFill>
          <a:latin typeface="+mn-lt"/>
        </a:defRPr>
      </a:lvl2pPr>
      <a:lvl3pPr marL="1143000" indent="-228600" algn="l" rtl="0" eaLnBrk="0" fontAlgn="base" hangingPunct="0">
        <a:spcBef>
          <a:spcPct val="20000"/>
        </a:spcBef>
        <a:spcAft>
          <a:spcPct val="0"/>
        </a:spcAft>
        <a:buChar char="•"/>
        <a:defRPr sz="2400">
          <a:solidFill>
            <a:srgbClr val="1153B5"/>
          </a:solidFill>
          <a:latin typeface="+mn-lt"/>
        </a:defRPr>
      </a:lvl3pPr>
      <a:lvl4pPr marL="1600200" indent="-228600" algn="l" rtl="0" eaLnBrk="0" fontAlgn="base" hangingPunct="0">
        <a:spcBef>
          <a:spcPct val="20000"/>
        </a:spcBef>
        <a:spcAft>
          <a:spcPct val="0"/>
        </a:spcAft>
        <a:buChar char="–"/>
        <a:defRPr sz="2000">
          <a:solidFill>
            <a:srgbClr val="1153B5"/>
          </a:solidFill>
          <a:latin typeface="+mn-lt"/>
        </a:defRPr>
      </a:lvl4pPr>
      <a:lvl5pPr marL="2057400" indent="-228600" algn="l" rtl="0" eaLnBrk="0" fontAlgn="base" hangingPunct="0">
        <a:spcBef>
          <a:spcPct val="20000"/>
        </a:spcBef>
        <a:spcAft>
          <a:spcPct val="0"/>
        </a:spcAft>
        <a:buChar char="»"/>
        <a:defRPr sz="2000">
          <a:solidFill>
            <a:srgbClr val="1153B5"/>
          </a:solidFill>
          <a:latin typeface="+mn-lt"/>
        </a:defRPr>
      </a:lvl5pPr>
      <a:lvl6pPr marL="2514600" indent="-228600" algn="l" rtl="0" fontAlgn="base">
        <a:spcBef>
          <a:spcPct val="20000"/>
        </a:spcBef>
        <a:spcAft>
          <a:spcPct val="0"/>
        </a:spcAft>
        <a:buChar char="»"/>
        <a:defRPr sz="2000">
          <a:solidFill>
            <a:srgbClr val="1153B5"/>
          </a:solidFill>
          <a:latin typeface="+mn-lt"/>
        </a:defRPr>
      </a:lvl6pPr>
      <a:lvl7pPr marL="2971800" indent="-228600" algn="l" rtl="0" fontAlgn="base">
        <a:spcBef>
          <a:spcPct val="20000"/>
        </a:spcBef>
        <a:spcAft>
          <a:spcPct val="0"/>
        </a:spcAft>
        <a:buChar char="»"/>
        <a:defRPr sz="2000">
          <a:solidFill>
            <a:srgbClr val="1153B5"/>
          </a:solidFill>
          <a:latin typeface="+mn-lt"/>
        </a:defRPr>
      </a:lvl7pPr>
      <a:lvl8pPr marL="3429000" indent="-228600" algn="l" rtl="0" fontAlgn="base">
        <a:spcBef>
          <a:spcPct val="20000"/>
        </a:spcBef>
        <a:spcAft>
          <a:spcPct val="0"/>
        </a:spcAft>
        <a:buChar char="»"/>
        <a:defRPr sz="2000">
          <a:solidFill>
            <a:srgbClr val="1153B5"/>
          </a:solidFill>
          <a:latin typeface="+mn-lt"/>
        </a:defRPr>
      </a:lvl8pPr>
      <a:lvl9pPr marL="3886200" indent="-228600" algn="l" rtl="0" fontAlgn="base">
        <a:spcBef>
          <a:spcPct val="20000"/>
        </a:spcBef>
        <a:spcAft>
          <a:spcPct val="0"/>
        </a:spcAft>
        <a:buChar char="»"/>
        <a:defRPr sz="2000">
          <a:solidFill>
            <a:srgbClr val="1153B5"/>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jQJlSoAfE3g&amp;t=25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youtube.com/watch?v=j2LM9ZPuFI4" TargetMode="External"/><Relationship Id="rId4" Type="http://schemas.openxmlformats.org/officeDocument/2006/relationships/hyperlink" Target="https://www.youtube.com/watch?v=-3C68o-8WWs&amp;t=21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channel/UCRLHQksECPiZ9VwZONcNINQ"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Twitwi96/Smart-traffic-light-2" TargetMode="External"/><Relationship Id="rId4" Type="http://schemas.openxmlformats.org/officeDocument/2006/relationships/hyperlink" Target="http://www.instructables.com/id/Smart-Traffic-Light/"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419315" y="878855"/>
            <a:ext cx="6437161" cy="1470025"/>
          </a:xfrm>
        </p:spPr>
        <p:txBody>
          <a:bodyPr/>
          <a:lstStyle/>
          <a:p>
            <a:pPr algn="ctr"/>
            <a:r>
              <a:rPr lang="fr-BE" dirty="0"/>
              <a:t>Hardware Software </a:t>
            </a:r>
            <a:r>
              <a:rPr lang="fr-BE" dirty="0" err="1"/>
              <a:t>Platforms</a:t>
            </a:r>
            <a:br>
              <a:rPr lang="fr-BE" dirty="0"/>
            </a:br>
            <a:r>
              <a:rPr lang="fr-BE" dirty="0"/>
              <a:t>Project </a:t>
            </a:r>
            <a:r>
              <a:rPr lang="fr-BE" dirty="0" err="1"/>
              <a:t>Presentation</a:t>
            </a:r>
            <a:endParaRPr lang="fr-BE" dirty="0"/>
          </a:p>
        </p:txBody>
      </p:sp>
      <p:sp>
        <p:nvSpPr>
          <p:cNvPr id="15364" name="Rectangle 3"/>
          <p:cNvSpPr>
            <a:spLocks noGrp="1" noChangeArrowheads="1"/>
          </p:cNvSpPr>
          <p:nvPr>
            <p:ph type="subTitle" idx="1"/>
          </p:nvPr>
        </p:nvSpPr>
        <p:spPr>
          <a:xfrm>
            <a:off x="2449179" y="2712577"/>
            <a:ext cx="6377432" cy="1004455"/>
          </a:xfrm>
        </p:spPr>
        <p:txBody>
          <a:bodyPr/>
          <a:lstStyle/>
          <a:p>
            <a:r>
              <a:rPr lang="fr-BE" dirty="0"/>
              <a:t>Smart Traffic Lights 2</a:t>
            </a:r>
            <a:endParaRPr lang="en-US" dirty="0"/>
          </a:p>
        </p:txBody>
      </p:sp>
      <p:sp>
        <p:nvSpPr>
          <p:cNvPr id="4" name="Rectangle 3"/>
          <p:cNvSpPr txBox="1">
            <a:spLocks noChangeArrowheads="1"/>
          </p:cNvSpPr>
          <p:nvPr/>
        </p:nvSpPr>
        <p:spPr bwMode="auto">
          <a:xfrm>
            <a:off x="2483768" y="4080729"/>
            <a:ext cx="6840760" cy="10044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Font typeface="Wingdings" pitchFamily="2" charset="2"/>
              <a:buNone/>
              <a:defRPr sz="28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rgbClr val="1153B5"/>
                </a:solidFill>
                <a:latin typeface="+mn-lt"/>
              </a:defRPr>
            </a:lvl2pPr>
            <a:lvl3pPr marL="1143000" indent="-228600" algn="l" rtl="0" eaLnBrk="0" fontAlgn="base" hangingPunct="0">
              <a:spcBef>
                <a:spcPct val="20000"/>
              </a:spcBef>
              <a:spcAft>
                <a:spcPct val="0"/>
              </a:spcAft>
              <a:buChar char="•"/>
              <a:defRPr sz="2400">
                <a:solidFill>
                  <a:srgbClr val="1153B5"/>
                </a:solidFill>
                <a:latin typeface="+mn-lt"/>
              </a:defRPr>
            </a:lvl3pPr>
            <a:lvl4pPr marL="1600200" indent="-228600" algn="l" rtl="0" eaLnBrk="0" fontAlgn="base" hangingPunct="0">
              <a:spcBef>
                <a:spcPct val="20000"/>
              </a:spcBef>
              <a:spcAft>
                <a:spcPct val="0"/>
              </a:spcAft>
              <a:buChar char="–"/>
              <a:defRPr sz="2000">
                <a:solidFill>
                  <a:srgbClr val="1153B5"/>
                </a:solidFill>
                <a:latin typeface="+mn-lt"/>
              </a:defRPr>
            </a:lvl4pPr>
            <a:lvl5pPr marL="2057400" indent="-228600" algn="l" rtl="0" eaLnBrk="0" fontAlgn="base" hangingPunct="0">
              <a:spcBef>
                <a:spcPct val="20000"/>
              </a:spcBef>
              <a:spcAft>
                <a:spcPct val="0"/>
              </a:spcAft>
              <a:buChar char="»"/>
              <a:defRPr sz="2000">
                <a:solidFill>
                  <a:srgbClr val="1153B5"/>
                </a:solidFill>
                <a:latin typeface="+mn-lt"/>
              </a:defRPr>
            </a:lvl5pPr>
            <a:lvl6pPr marL="2514600" indent="-228600" algn="l" rtl="0" fontAlgn="base">
              <a:spcBef>
                <a:spcPct val="20000"/>
              </a:spcBef>
              <a:spcAft>
                <a:spcPct val="0"/>
              </a:spcAft>
              <a:buChar char="»"/>
              <a:defRPr sz="2000">
                <a:solidFill>
                  <a:srgbClr val="1153B5"/>
                </a:solidFill>
                <a:latin typeface="+mn-lt"/>
              </a:defRPr>
            </a:lvl6pPr>
            <a:lvl7pPr marL="2971800" indent="-228600" algn="l" rtl="0" fontAlgn="base">
              <a:spcBef>
                <a:spcPct val="20000"/>
              </a:spcBef>
              <a:spcAft>
                <a:spcPct val="0"/>
              </a:spcAft>
              <a:buChar char="»"/>
              <a:defRPr sz="2000">
                <a:solidFill>
                  <a:srgbClr val="1153B5"/>
                </a:solidFill>
                <a:latin typeface="+mn-lt"/>
              </a:defRPr>
            </a:lvl7pPr>
            <a:lvl8pPr marL="3429000" indent="-228600" algn="l" rtl="0" fontAlgn="base">
              <a:spcBef>
                <a:spcPct val="20000"/>
              </a:spcBef>
              <a:spcAft>
                <a:spcPct val="0"/>
              </a:spcAft>
              <a:buChar char="»"/>
              <a:defRPr sz="2000">
                <a:solidFill>
                  <a:srgbClr val="1153B5"/>
                </a:solidFill>
                <a:latin typeface="+mn-lt"/>
              </a:defRPr>
            </a:lvl8pPr>
            <a:lvl9pPr marL="3886200" indent="-228600" algn="l" rtl="0" fontAlgn="base">
              <a:spcBef>
                <a:spcPct val="20000"/>
              </a:spcBef>
              <a:spcAft>
                <a:spcPct val="0"/>
              </a:spcAft>
              <a:buChar char="»"/>
              <a:defRPr sz="2000">
                <a:solidFill>
                  <a:srgbClr val="1153B5"/>
                </a:solidFill>
                <a:latin typeface="+mn-lt"/>
              </a:defRPr>
            </a:lvl9pPr>
          </a:lstStyle>
          <a:p>
            <a:r>
              <a:rPr lang="fr-BE" kern="0" dirty="0"/>
              <a:t>FLAMENT Dorian - NGUYEN </a:t>
            </a:r>
            <a:r>
              <a:rPr lang="fr-BE" kern="0" dirty="0" err="1"/>
              <a:t>Thuy</a:t>
            </a:r>
            <a:r>
              <a:rPr lang="fr-BE" kern="0" dirty="0"/>
              <a:t> </a:t>
            </a:r>
            <a:r>
              <a:rPr lang="fr-BE" kern="0" dirty="0" err="1"/>
              <a:t>hai</a:t>
            </a:r>
            <a:endParaRPr lang="fr-BE" kern="0" dirty="0"/>
          </a:p>
          <a:p>
            <a:pPr algn="ctr"/>
            <a:r>
              <a:rPr lang="en-US" sz="1400" kern="0" dirty="0" err="1"/>
              <a:t>Dorian.Flament@student.umons.ac.be</a:t>
            </a:r>
            <a:endParaRPr lang="en-US" sz="1400" kern="0" dirty="0"/>
          </a:p>
          <a:p>
            <a:pPr algn="ctr"/>
            <a:r>
              <a:rPr lang="fr-BE" sz="1400" kern="0" dirty="0" err="1"/>
              <a:t>Thuy-hai.Nguyen@student.umons.ac.be</a:t>
            </a:r>
            <a:endParaRPr lang="fr-BE" sz="14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10</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a:t>Block </a:t>
            </a:r>
            <a:r>
              <a:rPr lang="fr-FR" dirty="0" err="1"/>
              <a:t>diagram</a:t>
            </a:r>
            <a:endParaRPr lang="fr-BE" dirty="0"/>
          </a:p>
        </p:txBody>
      </p:sp>
      <p:sp>
        <p:nvSpPr>
          <p:cNvPr id="2" name="Rectangle 1">
            <a:extLst>
              <a:ext uri="{FF2B5EF4-FFF2-40B4-BE49-F238E27FC236}">
                <a16:creationId xmlns:a16="http://schemas.microsoft.com/office/drawing/2014/main" id="{D6F58F62-A20F-4010-BA21-74E73BA1CE28}"/>
              </a:ext>
            </a:extLst>
          </p:cNvPr>
          <p:cNvSpPr/>
          <p:nvPr/>
        </p:nvSpPr>
        <p:spPr bwMode="auto">
          <a:xfrm>
            <a:off x="2443769" y="775207"/>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err="1">
                <a:ln>
                  <a:noFill/>
                </a:ln>
                <a:solidFill>
                  <a:schemeClr val="tx1"/>
                </a:solidFill>
                <a:effectLst/>
                <a:latin typeface="Verdana" pitchFamily="34" charset="0"/>
              </a:rPr>
              <a:t>Video</a:t>
            </a:r>
            <a:r>
              <a:rPr kumimoji="0" lang="fr-FR" sz="1200" b="0" i="0" u="none" strike="noStrike" cap="none" normalizeH="0" baseline="0" dirty="0">
                <a:ln>
                  <a:noFill/>
                </a:ln>
                <a:solidFill>
                  <a:schemeClr val="tx1"/>
                </a:solidFill>
                <a:effectLst/>
                <a:latin typeface="Verdana" pitchFamily="34" charset="0"/>
              </a:rPr>
              <a:t> </a:t>
            </a:r>
            <a:r>
              <a:rPr kumimoji="0" lang="fr-FR" sz="1200" b="0" i="0" u="none" strike="noStrike" cap="none" normalizeH="0" baseline="0" dirty="0" err="1">
                <a:ln>
                  <a:noFill/>
                </a:ln>
                <a:solidFill>
                  <a:schemeClr val="tx1"/>
                </a:solidFill>
                <a:effectLst/>
                <a:latin typeface="Verdana" pitchFamily="34" charset="0"/>
              </a:rPr>
              <a:t>stream</a:t>
            </a:r>
            <a:r>
              <a:rPr kumimoji="0" lang="fr-FR" sz="1200" b="0" i="0" u="none" strike="noStrike" cap="none" normalizeH="0" baseline="0" dirty="0">
                <a:ln>
                  <a:noFill/>
                </a:ln>
                <a:solidFill>
                  <a:schemeClr val="tx1"/>
                </a:solidFill>
                <a:effectLst/>
                <a:latin typeface="Verdana" pitchFamily="34" charset="0"/>
              </a:rPr>
              <a:t> </a:t>
            </a:r>
            <a:r>
              <a:rPr kumimoji="0" lang="fr-FR" sz="1200" b="0" i="0" u="none" strike="noStrike" cap="none" normalizeH="0" baseline="0" dirty="0" err="1">
                <a:ln>
                  <a:noFill/>
                </a:ln>
                <a:solidFill>
                  <a:schemeClr val="tx1"/>
                </a:solidFill>
                <a:effectLst/>
                <a:latin typeface="Verdana" pitchFamily="34" charset="0"/>
              </a:rPr>
              <a:t>from</a:t>
            </a:r>
            <a:r>
              <a:rPr kumimoji="0" lang="fr-FR" sz="1200" b="0" i="0" u="none" strike="noStrike" cap="none" normalizeH="0" baseline="0" dirty="0">
                <a:ln>
                  <a:noFill/>
                </a:ln>
                <a:solidFill>
                  <a:schemeClr val="tx1"/>
                </a:solidFill>
                <a:effectLst/>
                <a:latin typeface="Verdana" pitchFamily="34" charset="0"/>
              </a:rPr>
              <a:t> webcam</a:t>
            </a:r>
            <a:endParaRPr kumimoji="0" lang="fr-BE" sz="1200" b="0"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7A735759-D25C-4EDA-A477-17417F8AB66A}"/>
              </a:ext>
            </a:extLst>
          </p:cNvPr>
          <p:cNvSpPr/>
          <p:nvPr/>
        </p:nvSpPr>
        <p:spPr bwMode="auto">
          <a:xfrm>
            <a:off x="2443769" y="1374223"/>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200" dirty="0" err="1"/>
              <a:t>InitVert</a:t>
            </a:r>
            <a:r>
              <a:rPr lang="fr-FR" sz="1200" dirty="0"/>
              <a:t> = 0</a:t>
            </a:r>
          </a:p>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err="1">
                <a:ln>
                  <a:noFill/>
                </a:ln>
                <a:solidFill>
                  <a:schemeClr val="tx1"/>
                </a:solidFill>
                <a:effectLst/>
                <a:latin typeface="Verdana" pitchFamily="34" charset="0"/>
              </a:rPr>
              <a:t>InitHor</a:t>
            </a:r>
            <a:r>
              <a:rPr kumimoji="0" lang="fr-FR" sz="1200" b="0" i="0" u="none" strike="noStrike" cap="none" normalizeH="0" baseline="0" dirty="0">
                <a:ln>
                  <a:noFill/>
                </a:ln>
                <a:solidFill>
                  <a:schemeClr val="tx1"/>
                </a:solidFill>
                <a:effectLst/>
                <a:latin typeface="Verdana" pitchFamily="34" charset="0"/>
              </a:rPr>
              <a:t> = 0</a:t>
            </a:r>
            <a:endParaRPr kumimoji="0" lang="fr-BE" sz="1200" b="0" i="0" u="none" strike="noStrike" cap="none" normalizeH="0" baseline="0" dirty="0">
              <a:ln>
                <a:noFill/>
              </a:ln>
              <a:solidFill>
                <a:schemeClr val="tx1"/>
              </a:solidFill>
              <a:effectLst/>
              <a:latin typeface="Verdana" pitchFamily="34" charset="0"/>
            </a:endParaRPr>
          </a:p>
        </p:txBody>
      </p:sp>
      <p:sp>
        <p:nvSpPr>
          <p:cNvPr id="5" name="Losange 4">
            <a:extLst>
              <a:ext uri="{FF2B5EF4-FFF2-40B4-BE49-F238E27FC236}">
                <a16:creationId xmlns:a16="http://schemas.microsoft.com/office/drawing/2014/main" id="{2D4344A1-51A3-4FCB-AB06-7BFC61CAE734}"/>
              </a:ext>
            </a:extLst>
          </p:cNvPr>
          <p:cNvSpPr/>
          <p:nvPr/>
        </p:nvSpPr>
        <p:spPr bwMode="auto">
          <a:xfrm>
            <a:off x="2407765" y="2059073"/>
            <a:ext cx="1738536" cy="648072"/>
          </a:xfrm>
          <a:prstGeom prst="diamond">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Verdana" pitchFamily="34" charset="0"/>
              </a:rPr>
              <a:t>Is webcam </a:t>
            </a:r>
            <a:r>
              <a:rPr kumimoji="0" lang="fr-FR" sz="900" b="0" i="0" u="none" strike="noStrike" cap="none" normalizeH="0" baseline="0" dirty="0" err="1">
                <a:ln>
                  <a:noFill/>
                </a:ln>
                <a:solidFill>
                  <a:schemeClr val="tx1"/>
                </a:solidFill>
                <a:effectLst/>
                <a:latin typeface="Verdana" pitchFamily="34" charset="0"/>
              </a:rPr>
              <a:t>working</a:t>
            </a:r>
            <a:r>
              <a:rPr kumimoji="0" lang="fr-FR" sz="900" b="0" i="0" u="none" strike="noStrike" cap="none" normalizeH="0" baseline="0" dirty="0">
                <a:ln>
                  <a:noFill/>
                </a:ln>
                <a:solidFill>
                  <a:schemeClr val="tx1"/>
                </a:solidFill>
                <a:effectLst/>
                <a:latin typeface="Verdana" pitchFamily="34" charset="0"/>
              </a:rPr>
              <a:t> ?</a:t>
            </a:r>
            <a:endParaRPr kumimoji="0" lang="fr-BE" sz="900" b="0" i="0" u="none" strike="noStrike" cap="none" normalizeH="0" baseline="0" dirty="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40034D50-FF43-4710-A72A-A235DEBD36F3}"/>
              </a:ext>
            </a:extLst>
          </p:cNvPr>
          <p:cNvSpPr/>
          <p:nvPr/>
        </p:nvSpPr>
        <p:spPr bwMode="auto">
          <a:xfrm>
            <a:off x="345950" y="5890061"/>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200" dirty="0"/>
              <a:t>Close all </a:t>
            </a:r>
            <a:r>
              <a:rPr lang="fr-FR" sz="1200" dirty="0" err="1"/>
              <a:t>windows</a:t>
            </a:r>
            <a:endParaRPr lang="fr-FR" sz="1200" dirty="0"/>
          </a:p>
          <a:p>
            <a:pPr marL="0" marR="0" indent="0" algn="ctr" defTabSz="914400" rtl="0" eaLnBrk="0" fontAlgn="base" latinLnBrk="0" hangingPunct="0">
              <a:lnSpc>
                <a:spcPct val="100000"/>
              </a:lnSpc>
              <a:spcBef>
                <a:spcPct val="0"/>
              </a:spcBef>
              <a:spcAft>
                <a:spcPct val="0"/>
              </a:spcAft>
              <a:buClrTx/>
              <a:buSzTx/>
              <a:buFontTx/>
              <a:buNone/>
              <a:tabLst/>
            </a:pPr>
            <a:r>
              <a:rPr lang="fr-FR" sz="1200" dirty="0"/>
              <a:t>Release webcam</a:t>
            </a:r>
          </a:p>
          <a:p>
            <a:pPr marL="0" marR="0" indent="0" algn="ctr" defTabSz="914400" rtl="0" eaLnBrk="0" fontAlgn="base" latinLnBrk="0" hangingPunct="0">
              <a:lnSpc>
                <a:spcPct val="100000"/>
              </a:lnSpc>
              <a:spcBef>
                <a:spcPct val="0"/>
              </a:spcBef>
              <a:spcAft>
                <a:spcPct val="0"/>
              </a:spcAft>
              <a:buClrTx/>
              <a:buSzTx/>
              <a:buFontTx/>
              <a:buNone/>
              <a:tabLst/>
            </a:pPr>
            <a:endParaRPr lang="fr-FR" sz="1200" dirty="0"/>
          </a:p>
          <a:p>
            <a:pPr marL="0" marR="0" indent="0" algn="ctr" defTabSz="914400" rtl="0" eaLnBrk="0" fontAlgn="base" latinLnBrk="0" hangingPunct="0">
              <a:lnSpc>
                <a:spcPct val="100000"/>
              </a:lnSpc>
              <a:spcBef>
                <a:spcPct val="0"/>
              </a:spcBef>
              <a:spcAft>
                <a:spcPct val="0"/>
              </a:spcAft>
              <a:buClrTx/>
              <a:buSzTx/>
              <a:buFontTx/>
              <a:buNone/>
              <a:tabLst/>
            </a:pPr>
            <a:endParaRPr kumimoji="0" lang="fr-BE" sz="1200" b="0" i="0" u="none" strike="noStrike" cap="none" normalizeH="0" baseline="0" dirty="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C6939266-79ED-4C4B-878B-AA78B93566D6}"/>
              </a:ext>
            </a:extLst>
          </p:cNvPr>
          <p:cNvSpPr/>
          <p:nvPr/>
        </p:nvSpPr>
        <p:spPr bwMode="auto">
          <a:xfrm>
            <a:off x="4457577" y="2574133"/>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Capture frame</a:t>
            </a:r>
          </a:p>
          <a:p>
            <a:pPr marL="0" marR="0" indent="0" algn="ctr" defTabSz="914400" rtl="0" eaLnBrk="0" fontAlgn="base" latinLnBrk="0" hangingPunct="0">
              <a:lnSpc>
                <a:spcPct val="100000"/>
              </a:lnSpc>
              <a:spcBef>
                <a:spcPct val="0"/>
              </a:spcBef>
              <a:spcAft>
                <a:spcPct val="0"/>
              </a:spcAft>
              <a:buClrTx/>
              <a:buSzTx/>
              <a:buFontTx/>
              <a:buNone/>
              <a:tabLst/>
            </a:pPr>
            <a:r>
              <a:rPr lang="fr-FR" sz="1200" dirty="0" err="1"/>
              <a:t>Treatment</a:t>
            </a:r>
            <a:endParaRPr kumimoji="0" lang="fr-BE" sz="1200" b="0" i="0" u="none" strike="noStrike" cap="none" normalizeH="0" baseline="0" dirty="0">
              <a:ln>
                <a:noFill/>
              </a:ln>
              <a:solidFill>
                <a:schemeClr val="tx1"/>
              </a:solidFill>
              <a:effectLst/>
              <a:latin typeface="Verdana" pitchFamily="34" charset="0"/>
            </a:endParaRPr>
          </a:p>
        </p:txBody>
      </p:sp>
      <p:sp>
        <p:nvSpPr>
          <p:cNvPr id="12" name="Rectangle 11">
            <a:extLst>
              <a:ext uri="{FF2B5EF4-FFF2-40B4-BE49-F238E27FC236}">
                <a16:creationId xmlns:a16="http://schemas.microsoft.com/office/drawing/2014/main" id="{100FEA6C-537A-43C7-9373-6570606D2CB1}"/>
              </a:ext>
            </a:extLst>
          </p:cNvPr>
          <p:cNvSpPr/>
          <p:nvPr/>
        </p:nvSpPr>
        <p:spPr bwMode="auto">
          <a:xfrm>
            <a:off x="4457577" y="3215658"/>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200" dirty="0" err="1"/>
              <a:t>Find</a:t>
            </a:r>
            <a:r>
              <a:rPr lang="fr-FR" sz="1200" dirty="0"/>
              <a:t> contours</a:t>
            </a:r>
          </a:p>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err="1">
                <a:ln>
                  <a:noFill/>
                </a:ln>
                <a:solidFill>
                  <a:schemeClr val="tx1"/>
                </a:solidFill>
                <a:effectLst/>
                <a:latin typeface="Verdana" pitchFamily="34" charset="0"/>
              </a:rPr>
              <a:t>Ncars</a:t>
            </a:r>
            <a:endParaRPr kumimoji="0" lang="fr-BE" sz="1200" b="0" i="0" u="none" strike="noStrike" cap="none" normalizeH="0" baseline="0" dirty="0">
              <a:ln>
                <a:noFill/>
              </a:ln>
              <a:solidFill>
                <a:schemeClr val="tx1"/>
              </a:solidFill>
              <a:effectLst/>
              <a:latin typeface="Verdana" pitchFamily="34" charset="0"/>
            </a:endParaRPr>
          </a:p>
        </p:txBody>
      </p:sp>
      <p:sp>
        <p:nvSpPr>
          <p:cNvPr id="24" name="Rectangle 23">
            <a:extLst>
              <a:ext uri="{FF2B5EF4-FFF2-40B4-BE49-F238E27FC236}">
                <a16:creationId xmlns:a16="http://schemas.microsoft.com/office/drawing/2014/main" id="{1AE6918D-9820-47E5-AF02-817E39164EC5}"/>
              </a:ext>
            </a:extLst>
          </p:cNvPr>
          <p:cNvSpPr/>
          <p:nvPr/>
        </p:nvSpPr>
        <p:spPr bwMode="auto">
          <a:xfrm>
            <a:off x="4457576" y="3857183"/>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Counter and </a:t>
            </a:r>
            <a:r>
              <a:rPr kumimoji="0" lang="fr-FR" sz="1200" b="0" i="0" u="none" strike="noStrike" cap="none" normalizeH="0" baseline="0" dirty="0" err="1">
                <a:ln>
                  <a:noFill/>
                </a:ln>
                <a:solidFill>
                  <a:schemeClr val="tx1"/>
                </a:solidFill>
                <a:effectLst/>
                <a:latin typeface="Verdana" pitchFamily="34" charset="0"/>
              </a:rPr>
              <a:t>analysis</a:t>
            </a:r>
            <a:endParaRPr kumimoji="0" lang="fr-BE" sz="1200" b="0" i="0" u="none" strike="noStrike" cap="none" normalizeH="0" baseline="0" dirty="0">
              <a:ln>
                <a:noFill/>
              </a:ln>
              <a:solidFill>
                <a:schemeClr val="tx1"/>
              </a:solidFill>
              <a:effectLst/>
              <a:latin typeface="Verdana" pitchFamily="34" charset="0"/>
            </a:endParaRPr>
          </a:p>
        </p:txBody>
      </p:sp>
      <p:sp>
        <p:nvSpPr>
          <p:cNvPr id="25" name="Rectangle 24">
            <a:extLst>
              <a:ext uri="{FF2B5EF4-FFF2-40B4-BE49-F238E27FC236}">
                <a16:creationId xmlns:a16="http://schemas.microsoft.com/office/drawing/2014/main" id="{D417FBBF-3511-4DC5-BBFA-5CB9547D1840}"/>
              </a:ext>
            </a:extLst>
          </p:cNvPr>
          <p:cNvSpPr/>
          <p:nvPr/>
        </p:nvSpPr>
        <p:spPr bwMode="auto">
          <a:xfrm>
            <a:off x="4457576" y="4571790"/>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Show </a:t>
            </a:r>
            <a:r>
              <a:rPr kumimoji="0" lang="fr-FR" sz="1200" b="0" i="0" u="none" strike="noStrike" cap="none" normalizeH="0" baseline="0" dirty="0" err="1">
                <a:ln>
                  <a:noFill/>
                </a:ln>
                <a:solidFill>
                  <a:schemeClr val="tx1"/>
                </a:solidFill>
                <a:effectLst/>
                <a:latin typeface="Verdana" pitchFamily="34" charset="0"/>
              </a:rPr>
              <a:t>different</a:t>
            </a:r>
            <a:r>
              <a:rPr kumimoji="0" lang="fr-FR" sz="1200" b="0" i="0" u="none" strike="noStrike" cap="none" normalizeH="0" baseline="0" dirty="0">
                <a:ln>
                  <a:noFill/>
                </a:ln>
                <a:solidFill>
                  <a:schemeClr val="tx1"/>
                </a:solidFill>
                <a:effectLst/>
                <a:latin typeface="Verdana" pitchFamily="34" charset="0"/>
              </a:rPr>
              <a:t> </a:t>
            </a:r>
            <a:r>
              <a:rPr kumimoji="0" lang="fr-FR" sz="1200" b="0" i="0" u="none" strike="noStrike" cap="none" normalizeH="0" baseline="0" dirty="0" err="1">
                <a:ln>
                  <a:noFill/>
                </a:ln>
                <a:solidFill>
                  <a:schemeClr val="tx1"/>
                </a:solidFill>
                <a:effectLst/>
                <a:latin typeface="Verdana" pitchFamily="34" charset="0"/>
              </a:rPr>
              <a:t>streams</a:t>
            </a:r>
            <a:endParaRPr kumimoji="0" lang="fr-BE" sz="1200" b="0" i="0" u="none" strike="noStrike" cap="none" normalizeH="0" baseline="0" dirty="0">
              <a:ln>
                <a:noFill/>
              </a:ln>
              <a:solidFill>
                <a:schemeClr val="tx1"/>
              </a:solidFill>
              <a:effectLst/>
              <a:latin typeface="Verdana" pitchFamily="34" charset="0"/>
            </a:endParaRPr>
          </a:p>
        </p:txBody>
      </p:sp>
      <p:sp>
        <p:nvSpPr>
          <p:cNvPr id="26" name="Losange 25">
            <a:extLst>
              <a:ext uri="{FF2B5EF4-FFF2-40B4-BE49-F238E27FC236}">
                <a16:creationId xmlns:a16="http://schemas.microsoft.com/office/drawing/2014/main" id="{D8DA2166-816D-479A-99CA-2E65F6492CB0}"/>
              </a:ext>
            </a:extLst>
          </p:cNvPr>
          <p:cNvSpPr/>
          <p:nvPr/>
        </p:nvSpPr>
        <p:spPr bwMode="auto">
          <a:xfrm>
            <a:off x="4421572" y="5262910"/>
            <a:ext cx="1738536" cy="648072"/>
          </a:xfrm>
          <a:prstGeom prst="diamond">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Verdana" pitchFamily="34" charset="0"/>
              </a:rPr>
              <a:t>Stop key</a:t>
            </a:r>
            <a:endParaRPr kumimoji="0" lang="fr-BE" sz="900" b="0" i="0" u="none" strike="noStrike" cap="none" normalizeH="0" baseline="0" dirty="0">
              <a:ln>
                <a:noFill/>
              </a:ln>
              <a:solidFill>
                <a:schemeClr val="tx1"/>
              </a:solidFill>
              <a:effectLst/>
              <a:latin typeface="Verdana" pitchFamily="34" charset="0"/>
            </a:endParaRPr>
          </a:p>
        </p:txBody>
      </p:sp>
      <p:cxnSp>
        <p:nvCxnSpPr>
          <p:cNvPr id="27" name="Connecteur droit avec flèche 26">
            <a:extLst>
              <a:ext uri="{FF2B5EF4-FFF2-40B4-BE49-F238E27FC236}">
                <a16:creationId xmlns:a16="http://schemas.microsoft.com/office/drawing/2014/main" id="{62B6D1BE-19C3-4996-95F2-D9DC9418B05D}"/>
              </a:ext>
            </a:extLst>
          </p:cNvPr>
          <p:cNvCxnSpPr>
            <a:stCxn id="2" idx="2"/>
            <a:endCxn id="8" idx="0"/>
          </p:cNvCxnSpPr>
          <p:nvPr/>
        </p:nvCxnSpPr>
        <p:spPr bwMode="auto">
          <a:xfrm>
            <a:off x="3277033" y="1188796"/>
            <a:ext cx="0" cy="1854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Connecteur droit avec flèche 28">
            <a:extLst>
              <a:ext uri="{FF2B5EF4-FFF2-40B4-BE49-F238E27FC236}">
                <a16:creationId xmlns:a16="http://schemas.microsoft.com/office/drawing/2014/main" id="{297BE2F4-D8EB-4993-9B1F-AD045C749EA3}"/>
              </a:ext>
            </a:extLst>
          </p:cNvPr>
          <p:cNvCxnSpPr>
            <a:stCxn id="8" idx="2"/>
            <a:endCxn id="5" idx="0"/>
          </p:cNvCxnSpPr>
          <p:nvPr/>
        </p:nvCxnSpPr>
        <p:spPr bwMode="auto">
          <a:xfrm>
            <a:off x="3277033" y="1787812"/>
            <a:ext cx="0" cy="2712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Connecteur droit 32">
            <a:extLst>
              <a:ext uri="{FF2B5EF4-FFF2-40B4-BE49-F238E27FC236}">
                <a16:creationId xmlns:a16="http://schemas.microsoft.com/office/drawing/2014/main" id="{BF654EBB-9817-4F0F-9E62-2F01C1AC0A9D}"/>
              </a:ext>
            </a:extLst>
          </p:cNvPr>
          <p:cNvCxnSpPr>
            <a:stCxn id="5" idx="3"/>
          </p:cNvCxnSpPr>
          <p:nvPr/>
        </p:nvCxnSpPr>
        <p:spPr bwMode="auto">
          <a:xfrm>
            <a:off x="4146301" y="2383109"/>
            <a:ext cx="11445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Connecteur droit avec flèche 34">
            <a:extLst>
              <a:ext uri="{FF2B5EF4-FFF2-40B4-BE49-F238E27FC236}">
                <a16:creationId xmlns:a16="http://schemas.microsoft.com/office/drawing/2014/main" id="{FB41E916-09D7-4CDC-8F6D-11BB52673B59}"/>
              </a:ext>
            </a:extLst>
          </p:cNvPr>
          <p:cNvCxnSpPr>
            <a:cxnSpLocks/>
            <a:endCxn id="11" idx="0"/>
          </p:cNvCxnSpPr>
          <p:nvPr/>
        </p:nvCxnSpPr>
        <p:spPr bwMode="auto">
          <a:xfrm>
            <a:off x="5290841" y="2383109"/>
            <a:ext cx="0" cy="191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Connecteur droit avec flèche 36">
            <a:extLst>
              <a:ext uri="{FF2B5EF4-FFF2-40B4-BE49-F238E27FC236}">
                <a16:creationId xmlns:a16="http://schemas.microsoft.com/office/drawing/2014/main" id="{A672E91D-62E4-4102-8203-B8A71CFDD7D6}"/>
              </a:ext>
            </a:extLst>
          </p:cNvPr>
          <p:cNvCxnSpPr>
            <a:stCxn id="11" idx="2"/>
            <a:endCxn id="12" idx="0"/>
          </p:cNvCxnSpPr>
          <p:nvPr/>
        </p:nvCxnSpPr>
        <p:spPr bwMode="auto">
          <a:xfrm>
            <a:off x="5290841" y="2987722"/>
            <a:ext cx="0" cy="2279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Connecteur droit avec flèche 38">
            <a:extLst>
              <a:ext uri="{FF2B5EF4-FFF2-40B4-BE49-F238E27FC236}">
                <a16:creationId xmlns:a16="http://schemas.microsoft.com/office/drawing/2014/main" id="{8862668C-50DC-40D2-BD0F-B8C324BDAC4C}"/>
              </a:ext>
            </a:extLst>
          </p:cNvPr>
          <p:cNvCxnSpPr>
            <a:stCxn id="12" idx="2"/>
            <a:endCxn id="24" idx="0"/>
          </p:cNvCxnSpPr>
          <p:nvPr/>
        </p:nvCxnSpPr>
        <p:spPr bwMode="auto">
          <a:xfrm flipH="1">
            <a:off x="5290840" y="3629247"/>
            <a:ext cx="1" cy="2279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Connecteur droit avec flèche 40">
            <a:extLst>
              <a:ext uri="{FF2B5EF4-FFF2-40B4-BE49-F238E27FC236}">
                <a16:creationId xmlns:a16="http://schemas.microsoft.com/office/drawing/2014/main" id="{8BFB5945-E75E-498B-B0E6-A7DD4E2502C8}"/>
              </a:ext>
            </a:extLst>
          </p:cNvPr>
          <p:cNvCxnSpPr>
            <a:stCxn id="24" idx="2"/>
            <a:endCxn id="25" idx="0"/>
          </p:cNvCxnSpPr>
          <p:nvPr/>
        </p:nvCxnSpPr>
        <p:spPr bwMode="auto">
          <a:xfrm>
            <a:off x="5290840" y="4270772"/>
            <a:ext cx="0" cy="30101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Connecteur droit avec flèche 42">
            <a:extLst>
              <a:ext uri="{FF2B5EF4-FFF2-40B4-BE49-F238E27FC236}">
                <a16:creationId xmlns:a16="http://schemas.microsoft.com/office/drawing/2014/main" id="{C1776687-0AD0-422A-B203-039DB6F82BE5}"/>
              </a:ext>
            </a:extLst>
          </p:cNvPr>
          <p:cNvCxnSpPr>
            <a:stCxn id="25" idx="2"/>
            <a:endCxn id="26" idx="0"/>
          </p:cNvCxnSpPr>
          <p:nvPr/>
        </p:nvCxnSpPr>
        <p:spPr bwMode="auto">
          <a:xfrm>
            <a:off x="5290840" y="4985379"/>
            <a:ext cx="0" cy="2775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Connecteur droit 44">
            <a:extLst>
              <a:ext uri="{FF2B5EF4-FFF2-40B4-BE49-F238E27FC236}">
                <a16:creationId xmlns:a16="http://schemas.microsoft.com/office/drawing/2014/main" id="{3F31210F-5220-481F-9D07-69B519EB29C1}"/>
              </a:ext>
            </a:extLst>
          </p:cNvPr>
          <p:cNvCxnSpPr>
            <a:cxnSpLocks/>
          </p:cNvCxnSpPr>
          <p:nvPr/>
        </p:nvCxnSpPr>
        <p:spPr bwMode="auto">
          <a:xfrm flipH="1">
            <a:off x="1179214" y="5585186"/>
            <a:ext cx="3249360" cy="17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Connecteur droit 48">
            <a:extLst>
              <a:ext uri="{FF2B5EF4-FFF2-40B4-BE49-F238E27FC236}">
                <a16:creationId xmlns:a16="http://schemas.microsoft.com/office/drawing/2014/main" id="{3BBDFB4A-3140-420E-B65D-0C81B8C4E560}"/>
              </a:ext>
            </a:extLst>
          </p:cNvPr>
          <p:cNvCxnSpPr>
            <a:stCxn id="5" idx="1"/>
          </p:cNvCxnSpPr>
          <p:nvPr/>
        </p:nvCxnSpPr>
        <p:spPr bwMode="auto">
          <a:xfrm flipH="1">
            <a:off x="1183629" y="2383109"/>
            <a:ext cx="12241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Connecteur droit 52">
            <a:extLst>
              <a:ext uri="{FF2B5EF4-FFF2-40B4-BE49-F238E27FC236}">
                <a16:creationId xmlns:a16="http://schemas.microsoft.com/office/drawing/2014/main" id="{E9E3A058-C420-430A-9E18-C4B95A925677}"/>
              </a:ext>
            </a:extLst>
          </p:cNvPr>
          <p:cNvCxnSpPr>
            <a:cxnSpLocks/>
            <a:stCxn id="26" idx="3"/>
          </p:cNvCxnSpPr>
          <p:nvPr/>
        </p:nvCxnSpPr>
        <p:spPr bwMode="auto">
          <a:xfrm>
            <a:off x="6160108" y="5586946"/>
            <a:ext cx="55930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Connecteur droit 54">
            <a:extLst>
              <a:ext uri="{FF2B5EF4-FFF2-40B4-BE49-F238E27FC236}">
                <a16:creationId xmlns:a16="http://schemas.microsoft.com/office/drawing/2014/main" id="{65BDEB14-0625-462F-9312-9D6A3079B5F5}"/>
              </a:ext>
            </a:extLst>
          </p:cNvPr>
          <p:cNvCxnSpPr>
            <a:cxnSpLocks/>
          </p:cNvCxnSpPr>
          <p:nvPr/>
        </p:nvCxnSpPr>
        <p:spPr bwMode="auto">
          <a:xfrm flipH="1" flipV="1">
            <a:off x="6660232" y="1918207"/>
            <a:ext cx="59184" cy="36687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Connecteur droit avec flèche 89">
            <a:extLst>
              <a:ext uri="{FF2B5EF4-FFF2-40B4-BE49-F238E27FC236}">
                <a16:creationId xmlns:a16="http://schemas.microsoft.com/office/drawing/2014/main" id="{BD9D10CF-709C-4DE0-956F-EF0F9A4A3173}"/>
              </a:ext>
            </a:extLst>
          </p:cNvPr>
          <p:cNvCxnSpPr>
            <a:endCxn id="10" idx="0"/>
          </p:cNvCxnSpPr>
          <p:nvPr/>
        </p:nvCxnSpPr>
        <p:spPr bwMode="auto">
          <a:xfrm>
            <a:off x="1179214" y="2383109"/>
            <a:ext cx="0" cy="35069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2" name="Connecteur droit avec flèche 91">
            <a:extLst>
              <a:ext uri="{FF2B5EF4-FFF2-40B4-BE49-F238E27FC236}">
                <a16:creationId xmlns:a16="http://schemas.microsoft.com/office/drawing/2014/main" id="{E1A98A08-C6D1-4B62-AA93-F92603B2DE4D}"/>
              </a:ext>
            </a:extLst>
          </p:cNvPr>
          <p:cNvCxnSpPr>
            <a:cxnSpLocks/>
          </p:cNvCxnSpPr>
          <p:nvPr/>
        </p:nvCxnSpPr>
        <p:spPr bwMode="auto">
          <a:xfrm flipH="1" flipV="1">
            <a:off x="3277033" y="1918207"/>
            <a:ext cx="3383199"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4" name="Ellipse 93">
            <a:extLst>
              <a:ext uri="{FF2B5EF4-FFF2-40B4-BE49-F238E27FC236}">
                <a16:creationId xmlns:a16="http://schemas.microsoft.com/office/drawing/2014/main" id="{AFB740F1-1436-48B4-9776-758492FF8E43}"/>
              </a:ext>
            </a:extLst>
          </p:cNvPr>
          <p:cNvSpPr/>
          <p:nvPr/>
        </p:nvSpPr>
        <p:spPr bwMode="auto">
          <a:xfrm>
            <a:off x="4146302" y="3699282"/>
            <a:ext cx="2369912" cy="736071"/>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95" name="Ellipse 94">
            <a:extLst>
              <a:ext uri="{FF2B5EF4-FFF2-40B4-BE49-F238E27FC236}">
                <a16:creationId xmlns:a16="http://schemas.microsoft.com/office/drawing/2014/main" id="{68BBD94E-271D-4B44-A58D-9684D7F08C44}"/>
              </a:ext>
            </a:extLst>
          </p:cNvPr>
          <p:cNvSpPr/>
          <p:nvPr/>
        </p:nvSpPr>
        <p:spPr bwMode="auto">
          <a:xfrm>
            <a:off x="2398050" y="2355901"/>
            <a:ext cx="45719" cy="54415"/>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96" name="Ellipse 95">
            <a:extLst>
              <a:ext uri="{FF2B5EF4-FFF2-40B4-BE49-F238E27FC236}">
                <a16:creationId xmlns:a16="http://schemas.microsoft.com/office/drawing/2014/main" id="{D3F11DDC-7C3D-4949-8D1A-4A5D307F3348}"/>
              </a:ext>
            </a:extLst>
          </p:cNvPr>
          <p:cNvSpPr/>
          <p:nvPr/>
        </p:nvSpPr>
        <p:spPr bwMode="auto">
          <a:xfrm>
            <a:off x="6144250" y="5557978"/>
            <a:ext cx="45719" cy="54415"/>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97" name="ZoneTexte 96">
            <a:extLst>
              <a:ext uri="{FF2B5EF4-FFF2-40B4-BE49-F238E27FC236}">
                <a16:creationId xmlns:a16="http://schemas.microsoft.com/office/drawing/2014/main" id="{AA4D7474-E085-400F-AF40-3A1C2F465DE1}"/>
              </a:ext>
            </a:extLst>
          </p:cNvPr>
          <p:cNvSpPr txBox="1"/>
          <p:nvPr/>
        </p:nvSpPr>
        <p:spPr>
          <a:xfrm>
            <a:off x="1972592" y="2050994"/>
            <a:ext cx="463588" cy="338554"/>
          </a:xfrm>
          <a:prstGeom prst="rect">
            <a:avLst/>
          </a:prstGeom>
          <a:noFill/>
        </p:spPr>
        <p:txBody>
          <a:bodyPr wrap="none" rtlCol="0">
            <a:spAutoFit/>
          </a:bodyPr>
          <a:lstStyle/>
          <a:p>
            <a:r>
              <a:rPr lang="fr-FR" sz="1600" dirty="0"/>
              <a:t>No</a:t>
            </a:r>
            <a:endParaRPr lang="fr-BE" sz="1600" dirty="0"/>
          </a:p>
        </p:txBody>
      </p:sp>
      <p:sp>
        <p:nvSpPr>
          <p:cNvPr id="98" name="ZoneTexte 97">
            <a:extLst>
              <a:ext uri="{FF2B5EF4-FFF2-40B4-BE49-F238E27FC236}">
                <a16:creationId xmlns:a16="http://schemas.microsoft.com/office/drawing/2014/main" id="{7B5C5991-A52D-44A3-B43F-09DACE0EC596}"/>
              </a:ext>
            </a:extLst>
          </p:cNvPr>
          <p:cNvSpPr txBox="1"/>
          <p:nvPr/>
        </p:nvSpPr>
        <p:spPr>
          <a:xfrm>
            <a:off x="6050179" y="5211591"/>
            <a:ext cx="463588" cy="338554"/>
          </a:xfrm>
          <a:prstGeom prst="rect">
            <a:avLst/>
          </a:prstGeom>
          <a:noFill/>
        </p:spPr>
        <p:txBody>
          <a:bodyPr wrap="none" rtlCol="0">
            <a:spAutoFit/>
          </a:bodyPr>
          <a:lstStyle/>
          <a:p>
            <a:r>
              <a:rPr lang="fr-FR" sz="1600" dirty="0"/>
              <a:t>No</a:t>
            </a:r>
            <a:endParaRPr lang="fr-BE" sz="1600" dirty="0"/>
          </a:p>
        </p:txBody>
      </p:sp>
      <p:sp>
        <p:nvSpPr>
          <p:cNvPr id="99" name="ZoneTexte 98">
            <a:extLst>
              <a:ext uri="{FF2B5EF4-FFF2-40B4-BE49-F238E27FC236}">
                <a16:creationId xmlns:a16="http://schemas.microsoft.com/office/drawing/2014/main" id="{25D5C17F-AB4A-4435-91F4-D0C4737E5C98}"/>
              </a:ext>
            </a:extLst>
          </p:cNvPr>
          <p:cNvSpPr txBox="1"/>
          <p:nvPr/>
        </p:nvSpPr>
        <p:spPr>
          <a:xfrm>
            <a:off x="4058525" y="2046580"/>
            <a:ext cx="527517" cy="338554"/>
          </a:xfrm>
          <a:prstGeom prst="rect">
            <a:avLst/>
          </a:prstGeom>
          <a:noFill/>
        </p:spPr>
        <p:txBody>
          <a:bodyPr wrap="none" rtlCol="0">
            <a:spAutoFit/>
          </a:bodyPr>
          <a:lstStyle/>
          <a:p>
            <a:r>
              <a:rPr lang="fr-FR" sz="1600" dirty="0"/>
              <a:t>Yes</a:t>
            </a:r>
            <a:endParaRPr lang="fr-BE" sz="1600" dirty="0"/>
          </a:p>
        </p:txBody>
      </p:sp>
      <p:sp>
        <p:nvSpPr>
          <p:cNvPr id="100" name="ZoneTexte 99">
            <a:extLst>
              <a:ext uri="{FF2B5EF4-FFF2-40B4-BE49-F238E27FC236}">
                <a16:creationId xmlns:a16="http://schemas.microsoft.com/office/drawing/2014/main" id="{10C9D427-6549-4A5E-B0AF-E88D810B11E9}"/>
              </a:ext>
            </a:extLst>
          </p:cNvPr>
          <p:cNvSpPr txBox="1"/>
          <p:nvPr/>
        </p:nvSpPr>
        <p:spPr>
          <a:xfrm>
            <a:off x="3925134" y="5258213"/>
            <a:ext cx="527517" cy="338554"/>
          </a:xfrm>
          <a:prstGeom prst="rect">
            <a:avLst/>
          </a:prstGeom>
          <a:noFill/>
        </p:spPr>
        <p:txBody>
          <a:bodyPr wrap="none" rtlCol="0">
            <a:spAutoFit/>
          </a:bodyPr>
          <a:lstStyle/>
          <a:p>
            <a:r>
              <a:rPr lang="fr-FR" sz="1600" dirty="0"/>
              <a:t>Yes</a:t>
            </a:r>
            <a:endParaRPr lang="fr-BE" sz="1600" dirty="0"/>
          </a:p>
        </p:txBody>
      </p:sp>
      <p:sp>
        <p:nvSpPr>
          <p:cNvPr id="36" name="Ellipse 35">
            <a:extLst>
              <a:ext uri="{FF2B5EF4-FFF2-40B4-BE49-F238E27FC236}">
                <a16:creationId xmlns:a16="http://schemas.microsoft.com/office/drawing/2014/main" id="{1A241B2A-0154-47D6-9856-E339BB0F82EB}"/>
              </a:ext>
            </a:extLst>
          </p:cNvPr>
          <p:cNvSpPr/>
          <p:nvPr/>
        </p:nvSpPr>
        <p:spPr bwMode="auto">
          <a:xfrm>
            <a:off x="4085549" y="2401228"/>
            <a:ext cx="2369912" cy="736071"/>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72222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4"/>
                                        </p:tgtEl>
                                      </p:cBhvr>
                                    </p:animEffect>
                                    <p:set>
                                      <p:cBhvr>
                                        <p:cTn id="7" dur="1" fill="hold">
                                          <p:stCondLst>
                                            <p:cond delay="499"/>
                                          </p:stCondLst>
                                        </p:cTn>
                                        <p:tgtEl>
                                          <p:spTgt spid="9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11</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a:t>Frame </a:t>
            </a:r>
            <a:r>
              <a:rPr lang="fr-FR" dirty="0" err="1"/>
              <a:t>treatment</a:t>
            </a:r>
            <a:endParaRPr lang="fr-BE" dirty="0"/>
          </a:p>
        </p:txBody>
      </p:sp>
      <p:sp>
        <p:nvSpPr>
          <p:cNvPr id="6" name="Rectangle 5">
            <a:extLst>
              <a:ext uri="{FF2B5EF4-FFF2-40B4-BE49-F238E27FC236}">
                <a16:creationId xmlns:a16="http://schemas.microsoft.com/office/drawing/2014/main" id="{FCE4E00D-7285-4649-AEA5-35C8FD6C4FFF}"/>
              </a:ext>
            </a:extLst>
          </p:cNvPr>
          <p:cNvSpPr/>
          <p:nvPr/>
        </p:nvSpPr>
        <p:spPr bwMode="auto">
          <a:xfrm>
            <a:off x="829228" y="1081625"/>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Capture frame</a:t>
            </a:r>
          </a:p>
          <a:p>
            <a:pPr marL="0" marR="0" indent="0" algn="ctr" defTabSz="914400" rtl="0" eaLnBrk="0" fontAlgn="base" latinLnBrk="0" hangingPunct="0">
              <a:lnSpc>
                <a:spcPct val="100000"/>
              </a:lnSpc>
              <a:spcBef>
                <a:spcPct val="0"/>
              </a:spcBef>
              <a:spcAft>
                <a:spcPct val="0"/>
              </a:spcAft>
              <a:buClrTx/>
              <a:buSzTx/>
              <a:buFontTx/>
              <a:buNone/>
              <a:tabLst/>
            </a:pPr>
            <a:r>
              <a:rPr lang="fr-FR" sz="1200" dirty="0" err="1"/>
              <a:t>Treatment</a:t>
            </a:r>
            <a:endParaRPr kumimoji="0" lang="fr-BE" sz="1200" b="0" i="0" u="none" strike="noStrike" cap="none" normalizeH="0" baseline="0" dirty="0">
              <a:ln>
                <a:noFill/>
              </a:ln>
              <a:solidFill>
                <a:schemeClr val="tx1"/>
              </a:solidFill>
              <a:effectLst/>
              <a:latin typeface="Verdana" pitchFamily="34" charset="0"/>
            </a:endParaRPr>
          </a:p>
        </p:txBody>
      </p:sp>
      <p:cxnSp>
        <p:nvCxnSpPr>
          <p:cNvPr id="10" name="Connecteur droit avec flèche 9">
            <a:extLst>
              <a:ext uri="{FF2B5EF4-FFF2-40B4-BE49-F238E27FC236}">
                <a16:creationId xmlns:a16="http://schemas.microsoft.com/office/drawing/2014/main" id="{A2110CD5-11BE-4226-9D6C-9068ABD201F8}"/>
              </a:ext>
            </a:extLst>
          </p:cNvPr>
          <p:cNvCxnSpPr>
            <a:cxnSpLocks/>
            <a:endCxn id="6" idx="0"/>
          </p:cNvCxnSpPr>
          <p:nvPr/>
        </p:nvCxnSpPr>
        <p:spPr bwMode="auto">
          <a:xfrm>
            <a:off x="1662492" y="890601"/>
            <a:ext cx="0" cy="191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Ellipse 10">
            <a:extLst>
              <a:ext uri="{FF2B5EF4-FFF2-40B4-BE49-F238E27FC236}">
                <a16:creationId xmlns:a16="http://schemas.microsoft.com/office/drawing/2014/main" id="{92F45514-7AF0-4BC4-8F07-518E4FB1425F}"/>
              </a:ext>
            </a:extLst>
          </p:cNvPr>
          <p:cNvSpPr/>
          <p:nvPr/>
        </p:nvSpPr>
        <p:spPr bwMode="auto">
          <a:xfrm>
            <a:off x="457200" y="908720"/>
            <a:ext cx="2369912" cy="736071"/>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3" name="ZoneTexte 2">
            <a:extLst>
              <a:ext uri="{FF2B5EF4-FFF2-40B4-BE49-F238E27FC236}">
                <a16:creationId xmlns:a16="http://schemas.microsoft.com/office/drawing/2014/main" id="{F16E6471-E7F7-4295-97F8-FA12080F9518}"/>
              </a:ext>
            </a:extLst>
          </p:cNvPr>
          <p:cNvSpPr txBox="1"/>
          <p:nvPr/>
        </p:nvSpPr>
        <p:spPr>
          <a:xfrm>
            <a:off x="457200" y="2132856"/>
            <a:ext cx="7890493" cy="4154984"/>
          </a:xfrm>
          <a:prstGeom prst="rect">
            <a:avLst/>
          </a:prstGeom>
          <a:noFill/>
        </p:spPr>
        <p:txBody>
          <a:bodyPr wrap="none" rtlCol="0">
            <a:spAutoFit/>
          </a:bodyPr>
          <a:lstStyle/>
          <a:p>
            <a:r>
              <a:rPr lang="fr-FR" dirty="0">
                <a:solidFill>
                  <a:srgbClr val="1153B5"/>
                </a:solidFill>
              </a:rPr>
              <a:t>Library </a:t>
            </a:r>
            <a:r>
              <a:rPr lang="fr-FR" dirty="0" err="1">
                <a:solidFill>
                  <a:srgbClr val="1153B5"/>
                </a:solidFill>
              </a:rPr>
              <a:t>used</a:t>
            </a:r>
            <a:r>
              <a:rPr lang="fr-FR" dirty="0">
                <a:solidFill>
                  <a:srgbClr val="1153B5"/>
                </a:solidFill>
              </a:rPr>
              <a:t>: </a:t>
            </a:r>
            <a:r>
              <a:rPr lang="fr-FR" dirty="0" err="1">
                <a:solidFill>
                  <a:srgbClr val="1153B5"/>
                </a:solidFill>
              </a:rPr>
              <a:t>openCV</a:t>
            </a:r>
            <a:r>
              <a:rPr lang="fr-FR" dirty="0">
                <a:solidFill>
                  <a:srgbClr val="1153B5"/>
                </a:solidFill>
              </a:rPr>
              <a:t> (cv2)</a:t>
            </a:r>
          </a:p>
          <a:p>
            <a:endParaRPr lang="fr-FR" dirty="0">
              <a:solidFill>
                <a:srgbClr val="1153B5"/>
              </a:solidFill>
            </a:endParaRPr>
          </a:p>
          <a:p>
            <a:pPr marL="457200" indent="-457200">
              <a:buAutoNum type="arabicPeriod"/>
            </a:pPr>
            <a:r>
              <a:rPr lang="fr-FR" dirty="0" err="1">
                <a:solidFill>
                  <a:srgbClr val="1153B5"/>
                </a:solidFill>
              </a:rPr>
              <a:t>Transform</a:t>
            </a:r>
            <a:r>
              <a:rPr lang="fr-FR" dirty="0">
                <a:solidFill>
                  <a:srgbClr val="1153B5"/>
                </a:solidFill>
              </a:rPr>
              <a:t> frame </a:t>
            </a:r>
            <a:r>
              <a:rPr lang="fr-FR" dirty="0" err="1">
                <a:solidFill>
                  <a:srgbClr val="1153B5"/>
                </a:solidFill>
              </a:rPr>
              <a:t>into</a:t>
            </a:r>
            <a:r>
              <a:rPr lang="fr-FR" dirty="0">
                <a:solidFill>
                  <a:srgbClr val="1153B5"/>
                </a:solidFill>
              </a:rPr>
              <a:t> </a:t>
            </a:r>
            <a:r>
              <a:rPr lang="fr-FR" dirty="0" err="1">
                <a:solidFill>
                  <a:srgbClr val="1153B5"/>
                </a:solidFill>
              </a:rPr>
              <a:t>array</a:t>
            </a:r>
            <a:endParaRPr lang="fr-FR" dirty="0">
              <a:solidFill>
                <a:srgbClr val="1153B5"/>
              </a:solidFill>
            </a:endParaRPr>
          </a:p>
          <a:p>
            <a:pPr marL="457200" indent="-457200">
              <a:buAutoNum type="arabicPeriod"/>
            </a:pPr>
            <a:r>
              <a:rPr lang="fr-FR" dirty="0" err="1">
                <a:solidFill>
                  <a:srgbClr val="1153B5"/>
                </a:solidFill>
              </a:rPr>
              <a:t>Convert</a:t>
            </a:r>
            <a:r>
              <a:rPr lang="fr-FR" dirty="0">
                <a:solidFill>
                  <a:srgbClr val="1153B5"/>
                </a:solidFill>
              </a:rPr>
              <a:t> RGB to HSV</a:t>
            </a:r>
          </a:p>
          <a:p>
            <a:pPr marL="457200" indent="-457200">
              <a:buAutoNum type="arabicPeriod"/>
            </a:pPr>
            <a:r>
              <a:rPr lang="fr-FR" dirty="0" err="1">
                <a:solidFill>
                  <a:srgbClr val="1153B5"/>
                </a:solidFill>
              </a:rPr>
              <a:t>Threshold</a:t>
            </a:r>
            <a:r>
              <a:rPr lang="fr-FR" dirty="0">
                <a:solidFill>
                  <a:srgbClr val="1153B5"/>
                </a:solidFill>
              </a:rPr>
              <a:t> the HSV to </a:t>
            </a:r>
            <a:r>
              <a:rPr lang="fr-FR" dirty="0" err="1">
                <a:solidFill>
                  <a:srgbClr val="1153B5"/>
                </a:solidFill>
              </a:rPr>
              <a:t>exclude</a:t>
            </a:r>
            <a:r>
              <a:rPr lang="fr-FR" dirty="0">
                <a:solidFill>
                  <a:srgbClr val="1153B5"/>
                </a:solidFill>
              </a:rPr>
              <a:t> black and white </a:t>
            </a:r>
          </a:p>
          <a:p>
            <a:r>
              <a:rPr lang="fr-FR" dirty="0">
                <a:solidFill>
                  <a:srgbClr val="1153B5"/>
                </a:solidFill>
              </a:rPr>
              <a:t>    (road and </a:t>
            </a:r>
            <a:r>
              <a:rPr lang="fr-FR" dirty="0" err="1">
                <a:solidFill>
                  <a:srgbClr val="1153B5"/>
                </a:solidFill>
              </a:rPr>
              <a:t>strips</a:t>
            </a:r>
            <a:r>
              <a:rPr lang="fr-FR" dirty="0">
                <a:solidFill>
                  <a:srgbClr val="1153B5"/>
                </a:solidFill>
              </a:rPr>
              <a:t>)</a:t>
            </a:r>
          </a:p>
          <a:p>
            <a:r>
              <a:rPr lang="fr-FR" dirty="0">
                <a:solidFill>
                  <a:srgbClr val="1153B5"/>
                </a:solidFill>
              </a:rPr>
              <a:t>4. </a:t>
            </a:r>
            <a:r>
              <a:rPr lang="fr-FR" dirty="0" err="1">
                <a:solidFill>
                  <a:srgbClr val="1153B5"/>
                </a:solidFill>
              </a:rPr>
              <a:t>Blur</a:t>
            </a:r>
            <a:r>
              <a:rPr lang="fr-FR" dirty="0">
                <a:solidFill>
                  <a:srgbClr val="1153B5"/>
                </a:solidFill>
              </a:rPr>
              <a:t> to ignore </a:t>
            </a:r>
            <a:r>
              <a:rPr lang="fr-FR" dirty="0" err="1">
                <a:solidFill>
                  <a:srgbClr val="1153B5"/>
                </a:solidFill>
              </a:rPr>
              <a:t>details</a:t>
            </a:r>
            <a:endParaRPr lang="fr-FR" dirty="0">
              <a:solidFill>
                <a:srgbClr val="1153B5"/>
              </a:solidFill>
            </a:endParaRPr>
          </a:p>
          <a:p>
            <a:r>
              <a:rPr lang="fr-FR" dirty="0">
                <a:solidFill>
                  <a:srgbClr val="1153B5"/>
                </a:solidFill>
              </a:rPr>
              <a:t>5. Dilate 10 times</a:t>
            </a:r>
          </a:p>
          <a:p>
            <a:r>
              <a:rPr lang="fr-FR" dirty="0">
                <a:solidFill>
                  <a:srgbClr val="1153B5"/>
                </a:solidFill>
              </a:rPr>
              <a:t>6. Erode</a:t>
            </a:r>
          </a:p>
          <a:p>
            <a:r>
              <a:rPr lang="fr-FR" dirty="0">
                <a:solidFill>
                  <a:srgbClr val="1153B5"/>
                </a:solidFill>
              </a:rPr>
              <a:t>7. Dilate 5 times</a:t>
            </a:r>
          </a:p>
          <a:p>
            <a:r>
              <a:rPr lang="fr-FR" dirty="0">
                <a:solidFill>
                  <a:srgbClr val="1153B5"/>
                </a:solidFill>
              </a:rPr>
              <a:t>8. </a:t>
            </a:r>
            <a:r>
              <a:rPr lang="fr-FR" dirty="0" err="1">
                <a:solidFill>
                  <a:srgbClr val="1153B5"/>
                </a:solidFill>
              </a:rPr>
              <a:t>Threshold</a:t>
            </a:r>
            <a:endParaRPr lang="fr-BE" dirty="0">
              <a:solidFill>
                <a:srgbClr val="1153B5"/>
              </a:solidFill>
            </a:endParaRPr>
          </a:p>
        </p:txBody>
      </p:sp>
      <p:pic>
        <p:nvPicPr>
          <p:cNvPr id="12" name="Image 11">
            <a:extLst>
              <a:ext uri="{FF2B5EF4-FFF2-40B4-BE49-F238E27FC236}">
                <a16:creationId xmlns:a16="http://schemas.microsoft.com/office/drawing/2014/main" id="{B6C8954C-DE6B-4079-870F-BFE0FB3F2F04}"/>
              </a:ext>
            </a:extLst>
          </p:cNvPr>
          <p:cNvPicPr>
            <a:picLocks noChangeAspect="1"/>
          </p:cNvPicPr>
          <p:nvPr/>
        </p:nvPicPr>
        <p:blipFill>
          <a:blip r:embed="rId3"/>
          <a:stretch>
            <a:fillRect/>
          </a:stretch>
        </p:blipFill>
        <p:spPr>
          <a:xfrm>
            <a:off x="3699556" y="1645217"/>
            <a:ext cx="4114800" cy="4257675"/>
          </a:xfrm>
          <a:prstGeom prst="rect">
            <a:avLst/>
          </a:prstGeom>
        </p:spPr>
      </p:pic>
      <p:pic>
        <p:nvPicPr>
          <p:cNvPr id="13" name="Image 12">
            <a:extLst>
              <a:ext uri="{FF2B5EF4-FFF2-40B4-BE49-F238E27FC236}">
                <a16:creationId xmlns:a16="http://schemas.microsoft.com/office/drawing/2014/main" id="{4ABAA42D-833C-4A93-95E2-09C56AD1E7DC}"/>
              </a:ext>
            </a:extLst>
          </p:cNvPr>
          <p:cNvPicPr>
            <a:picLocks noChangeAspect="1"/>
          </p:cNvPicPr>
          <p:nvPr/>
        </p:nvPicPr>
        <p:blipFill>
          <a:blip r:embed="rId4"/>
          <a:stretch>
            <a:fillRect/>
          </a:stretch>
        </p:blipFill>
        <p:spPr>
          <a:xfrm>
            <a:off x="3899581" y="1896369"/>
            <a:ext cx="3714750" cy="3743325"/>
          </a:xfrm>
          <a:prstGeom prst="rect">
            <a:avLst/>
          </a:prstGeom>
        </p:spPr>
      </p:pic>
      <p:pic>
        <p:nvPicPr>
          <p:cNvPr id="14" name="Image 13">
            <a:extLst>
              <a:ext uri="{FF2B5EF4-FFF2-40B4-BE49-F238E27FC236}">
                <a16:creationId xmlns:a16="http://schemas.microsoft.com/office/drawing/2014/main" id="{F7D4C22D-069A-456D-94CF-F357BC73B6D6}"/>
              </a:ext>
            </a:extLst>
          </p:cNvPr>
          <p:cNvPicPr>
            <a:picLocks noChangeAspect="1"/>
          </p:cNvPicPr>
          <p:nvPr/>
        </p:nvPicPr>
        <p:blipFill>
          <a:blip r:embed="rId5"/>
          <a:stretch>
            <a:fillRect/>
          </a:stretch>
        </p:blipFill>
        <p:spPr>
          <a:xfrm>
            <a:off x="4028809" y="1877318"/>
            <a:ext cx="3581400" cy="3781425"/>
          </a:xfrm>
          <a:prstGeom prst="rect">
            <a:avLst/>
          </a:prstGeom>
        </p:spPr>
      </p:pic>
      <p:pic>
        <p:nvPicPr>
          <p:cNvPr id="15" name="Image 14">
            <a:extLst>
              <a:ext uri="{FF2B5EF4-FFF2-40B4-BE49-F238E27FC236}">
                <a16:creationId xmlns:a16="http://schemas.microsoft.com/office/drawing/2014/main" id="{C7A8B964-7EDD-4D6C-A133-64738383C0AC}"/>
              </a:ext>
            </a:extLst>
          </p:cNvPr>
          <p:cNvPicPr>
            <a:picLocks noChangeAspect="1"/>
          </p:cNvPicPr>
          <p:nvPr/>
        </p:nvPicPr>
        <p:blipFill>
          <a:blip r:embed="rId6"/>
          <a:stretch>
            <a:fillRect/>
          </a:stretch>
        </p:blipFill>
        <p:spPr>
          <a:xfrm>
            <a:off x="3961493" y="1925674"/>
            <a:ext cx="3590925" cy="3743325"/>
          </a:xfrm>
          <a:prstGeom prst="rect">
            <a:avLst/>
          </a:prstGeom>
        </p:spPr>
      </p:pic>
      <p:pic>
        <p:nvPicPr>
          <p:cNvPr id="17" name="Image 16">
            <a:extLst>
              <a:ext uri="{FF2B5EF4-FFF2-40B4-BE49-F238E27FC236}">
                <a16:creationId xmlns:a16="http://schemas.microsoft.com/office/drawing/2014/main" id="{790EAA91-E714-4983-96AA-1565B39FB4DA}"/>
              </a:ext>
            </a:extLst>
          </p:cNvPr>
          <p:cNvPicPr>
            <a:picLocks noChangeAspect="1"/>
          </p:cNvPicPr>
          <p:nvPr/>
        </p:nvPicPr>
        <p:blipFill>
          <a:blip r:embed="rId7"/>
          <a:stretch>
            <a:fillRect/>
          </a:stretch>
        </p:blipFill>
        <p:spPr>
          <a:xfrm>
            <a:off x="3925406" y="1886113"/>
            <a:ext cx="3533775" cy="3705225"/>
          </a:xfrm>
          <a:prstGeom prst="rect">
            <a:avLst/>
          </a:prstGeom>
        </p:spPr>
      </p:pic>
      <p:pic>
        <p:nvPicPr>
          <p:cNvPr id="18" name="Image 17">
            <a:extLst>
              <a:ext uri="{FF2B5EF4-FFF2-40B4-BE49-F238E27FC236}">
                <a16:creationId xmlns:a16="http://schemas.microsoft.com/office/drawing/2014/main" id="{A8A37031-1F1E-4658-BFB5-6721E820B102}"/>
              </a:ext>
            </a:extLst>
          </p:cNvPr>
          <p:cNvPicPr>
            <a:picLocks noChangeAspect="1"/>
          </p:cNvPicPr>
          <p:nvPr/>
        </p:nvPicPr>
        <p:blipFill>
          <a:blip r:embed="rId8"/>
          <a:stretch>
            <a:fillRect/>
          </a:stretch>
        </p:blipFill>
        <p:spPr>
          <a:xfrm>
            <a:off x="4000234" y="1982518"/>
            <a:ext cx="3609975" cy="3648075"/>
          </a:xfrm>
          <a:prstGeom prst="rect">
            <a:avLst/>
          </a:prstGeom>
        </p:spPr>
      </p:pic>
      <p:pic>
        <p:nvPicPr>
          <p:cNvPr id="19" name="Image 18">
            <a:extLst>
              <a:ext uri="{FF2B5EF4-FFF2-40B4-BE49-F238E27FC236}">
                <a16:creationId xmlns:a16="http://schemas.microsoft.com/office/drawing/2014/main" id="{F9711B56-89D8-4867-A474-7FA6EC602B83}"/>
              </a:ext>
            </a:extLst>
          </p:cNvPr>
          <p:cNvPicPr>
            <a:picLocks noChangeAspect="1"/>
          </p:cNvPicPr>
          <p:nvPr/>
        </p:nvPicPr>
        <p:blipFill>
          <a:blip r:embed="rId9"/>
          <a:stretch>
            <a:fillRect/>
          </a:stretch>
        </p:blipFill>
        <p:spPr>
          <a:xfrm>
            <a:off x="4549012" y="2550912"/>
            <a:ext cx="3996645" cy="3190764"/>
          </a:xfrm>
          <a:prstGeom prst="rect">
            <a:avLst/>
          </a:prstGeom>
        </p:spPr>
      </p:pic>
      <p:pic>
        <p:nvPicPr>
          <p:cNvPr id="21" name="Image 20">
            <a:extLst>
              <a:ext uri="{FF2B5EF4-FFF2-40B4-BE49-F238E27FC236}">
                <a16:creationId xmlns:a16="http://schemas.microsoft.com/office/drawing/2014/main" id="{C087D438-4ED0-4701-B864-A3914793C426}"/>
              </a:ext>
            </a:extLst>
          </p:cNvPr>
          <p:cNvPicPr>
            <a:picLocks noChangeAspect="1"/>
          </p:cNvPicPr>
          <p:nvPr/>
        </p:nvPicPr>
        <p:blipFill>
          <a:blip r:embed="rId10"/>
          <a:stretch>
            <a:fillRect/>
          </a:stretch>
        </p:blipFill>
        <p:spPr>
          <a:xfrm>
            <a:off x="1023478" y="2427109"/>
            <a:ext cx="3512622" cy="3595360"/>
          </a:xfrm>
          <a:prstGeom prst="rect">
            <a:avLst/>
          </a:prstGeom>
        </p:spPr>
      </p:pic>
    </p:spTree>
    <p:extLst>
      <p:ext uri="{BB962C8B-B14F-4D97-AF65-F5344CB8AC3E}">
        <p14:creationId xmlns:p14="http://schemas.microsoft.com/office/powerpoint/2010/main" val="29908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1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12</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err="1"/>
              <a:t>Find</a:t>
            </a:r>
            <a:r>
              <a:rPr lang="fr-FR" dirty="0"/>
              <a:t> contours</a:t>
            </a:r>
            <a:endParaRPr lang="fr-BE" dirty="0"/>
          </a:p>
        </p:txBody>
      </p:sp>
      <p:sp>
        <p:nvSpPr>
          <p:cNvPr id="9" name="Espace réservé du contenu 8">
            <a:extLst>
              <a:ext uri="{FF2B5EF4-FFF2-40B4-BE49-F238E27FC236}">
                <a16:creationId xmlns:a16="http://schemas.microsoft.com/office/drawing/2014/main" id="{7CC18D9D-DFEB-4A7B-84D4-9CCE8D5EA42D}"/>
              </a:ext>
            </a:extLst>
          </p:cNvPr>
          <p:cNvSpPr>
            <a:spLocks noGrp="1"/>
          </p:cNvSpPr>
          <p:nvPr>
            <p:ph idx="1"/>
          </p:nvPr>
        </p:nvSpPr>
        <p:spPr/>
        <p:txBody>
          <a:bodyPr/>
          <a:lstStyle/>
          <a:p>
            <a:pPr>
              <a:buFont typeface="Arial" panose="020B0604020202020204" pitchFamily="34" charset="0"/>
              <a:buChar char="•"/>
            </a:pPr>
            <a:r>
              <a:rPr lang="fr-FR" dirty="0"/>
              <a:t>Enclose </a:t>
            </a:r>
            <a:r>
              <a:rPr lang="fr-FR" dirty="0" err="1"/>
              <a:t>vehicles</a:t>
            </a:r>
            <a:r>
              <a:rPr lang="fr-FR" dirty="0"/>
              <a:t> </a:t>
            </a:r>
            <a:r>
              <a:rPr lang="fr-FR" dirty="0" err="1"/>
              <a:t>with</a:t>
            </a:r>
            <a:r>
              <a:rPr lang="fr-FR" dirty="0"/>
              <a:t> </a:t>
            </a:r>
            <a:r>
              <a:rPr lang="fr-FR" dirty="0" err="1"/>
              <a:t>circle</a:t>
            </a:r>
            <a:endParaRPr lang="fr-FR" dirty="0"/>
          </a:p>
          <a:p>
            <a:pPr>
              <a:buFont typeface="Arial" panose="020B0604020202020204" pitchFamily="34" charset="0"/>
              <a:buChar char="•"/>
            </a:pPr>
            <a:r>
              <a:rPr lang="fr-FR" dirty="0" err="1"/>
              <a:t>Find</a:t>
            </a:r>
            <a:r>
              <a:rPr lang="fr-FR" dirty="0"/>
              <a:t> radius and center</a:t>
            </a:r>
          </a:p>
          <a:p>
            <a:pPr>
              <a:buFont typeface="Arial" panose="020B0604020202020204" pitchFamily="34" charset="0"/>
              <a:buChar char="•"/>
            </a:pPr>
            <a:r>
              <a:rPr lang="fr-FR" dirty="0" err="1"/>
              <a:t>Coordinates</a:t>
            </a:r>
            <a:r>
              <a:rPr lang="fr-FR" dirty="0"/>
              <a:t> of center are </a:t>
            </a:r>
            <a:r>
              <a:rPr lang="fr-FR" dirty="0" err="1"/>
              <a:t>used</a:t>
            </a:r>
            <a:r>
              <a:rPr lang="fr-FR" dirty="0"/>
              <a:t> to </a:t>
            </a:r>
            <a:r>
              <a:rPr lang="fr-FR" dirty="0" err="1"/>
              <a:t>determine</a:t>
            </a:r>
            <a:r>
              <a:rPr lang="fr-FR" dirty="0"/>
              <a:t> position on the road</a:t>
            </a:r>
            <a:endParaRPr lang="fr-BE" dirty="0"/>
          </a:p>
        </p:txBody>
      </p:sp>
      <p:pic>
        <p:nvPicPr>
          <p:cNvPr id="2" name="Image 1">
            <a:extLst>
              <a:ext uri="{FF2B5EF4-FFF2-40B4-BE49-F238E27FC236}">
                <a16:creationId xmlns:a16="http://schemas.microsoft.com/office/drawing/2014/main" id="{BB33F0E0-35FE-4FA2-AD3F-85BDE846822D}"/>
              </a:ext>
            </a:extLst>
          </p:cNvPr>
          <p:cNvPicPr>
            <a:picLocks noChangeAspect="1"/>
          </p:cNvPicPr>
          <p:nvPr/>
        </p:nvPicPr>
        <p:blipFill>
          <a:blip r:embed="rId3"/>
          <a:stretch>
            <a:fillRect/>
          </a:stretch>
        </p:blipFill>
        <p:spPr>
          <a:xfrm>
            <a:off x="2576512" y="1539875"/>
            <a:ext cx="3990975" cy="4200525"/>
          </a:xfrm>
          <a:prstGeom prst="rect">
            <a:avLst/>
          </a:prstGeom>
        </p:spPr>
      </p:pic>
    </p:spTree>
    <p:extLst>
      <p:ext uri="{BB962C8B-B14F-4D97-AF65-F5344CB8AC3E}">
        <p14:creationId xmlns:p14="http://schemas.microsoft.com/office/powerpoint/2010/main" val="135816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13</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a:t>Modifications</a:t>
            </a:r>
            <a:endParaRPr lang="fr-BE" dirty="0"/>
          </a:p>
        </p:txBody>
      </p:sp>
      <p:sp>
        <p:nvSpPr>
          <p:cNvPr id="9" name="Espace réservé du contenu 8">
            <a:extLst>
              <a:ext uri="{FF2B5EF4-FFF2-40B4-BE49-F238E27FC236}">
                <a16:creationId xmlns:a16="http://schemas.microsoft.com/office/drawing/2014/main" id="{7CC18D9D-DFEB-4A7B-84D4-9CCE8D5EA42D}"/>
              </a:ext>
            </a:extLst>
          </p:cNvPr>
          <p:cNvSpPr>
            <a:spLocks noGrp="1"/>
          </p:cNvSpPr>
          <p:nvPr>
            <p:ph idx="1"/>
          </p:nvPr>
        </p:nvSpPr>
        <p:spPr>
          <a:xfrm>
            <a:off x="457200" y="980728"/>
            <a:ext cx="8229600" cy="5400600"/>
          </a:xfrm>
        </p:spPr>
        <p:txBody>
          <a:bodyPr/>
          <a:lstStyle/>
          <a:p>
            <a:pPr marL="0" indent="0">
              <a:buNone/>
            </a:pPr>
            <a:r>
              <a:rPr lang="fr-FR" dirty="0"/>
              <a:t>Original code </a:t>
            </a:r>
            <a:r>
              <a:rPr lang="fr-FR" dirty="0" err="1"/>
              <a:t>was</a:t>
            </a:r>
            <a:r>
              <a:rPr lang="fr-FR" dirty="0"/>
              <a:t> not </a:t>
            </a:r>
            <a:r>
              <a:rPr lang="fr-FR" dirty="0" err="1"/>
              <a:t>working</a:t>
            </a:r>
            <a:r>
              <a:rPr lang="fr-FR" dirty="0"/>
              <a:t> fine.</a:t>
            </a:r>
          </a:p>
          <a:p>
            <a:pPr marL="0" indent="0">
              <a:buNone/>
            </a:pPr>
            <a:endParaRPr lang="en-US" sz="2400" dirty="0"/>
          </a:p>
          <a:p>
            <a:pPr marL="0" indent="0">
              <a:buNone/>
            </a:pPr>
            <a:r>
              <a:rPr lang="en-US" dirty="0"/>
              <a:t>Some modifications made by us to improve the code : </a:t>
            </a:r>
          </a:p>
          <a:p>
            <a:pPr>
              <a:buFont typeface="Arial" panose="020B0604020202020204" pitchFamily="34" charset="0"/>
              <a:buChar char="•"/>
            </a:pPr>
            <a:r>
              <a:rPr lang="en-US" sz="2400" dirty="0"/>
              <a:t>Increase dilatation for detection to be adapted to all kind of cars</a:t>
            </a:r>
          </a:p>
          <a:p>
            <a:pPr>
              <a:buFont typeface="Arial" panose="020B0604020202020204" pitchFamily="34" charset="0"/>
              <a:buChar char="•"/>
            </a:pPr>
            <a:r>
              <a:rPr lang="en-US" sz="2400" dirty="0"/>
              <a:t>View of all different masks (blur, dilate, erode) to see different steps of detection</a:t>
            </a:r>
          </a:p>
          <a:p>
            <a:pPr>
              <a:buFont typeface="Arial" panose="020B0604020202020204" pitchFamily="34" charset="0"/>
              <a:buChar char="•"/>
            </a:pPr>
            <a:r>
              <a:rPr lang="en-US" sz="2400" dirty="0"/>
              <a:t>Put all masks in one window for more visibility</a:t>
            </a:r>
          </a:p>
          <a:p>
            <a:pPr>
              <a:buFont typeface="Arial" panose="020B0604020202020204" pitchFamily="34" charset="0"/>
              <a:buChar char="•"/>
            </a:pPr>
            <a:r>
              <a:rPr lang="en-US" sz="2400" dirty="0"/>
              <a:t>Correct limits of the road to be adjusted to our structure</a:t>
            </a:r>
          </a:p>
          <a:p>
            <a:pPr>
              <a:buFont typeface="Arial" panose="020B0604020202020204" pitchFamily="34" charset="0"/>
              <a:buChar char="•"/>
            </a:pPr>
            <a:r>
              <a:rPr lang="en-US" sz="2400" dirty="0"/>
              <a:t>Make code work for any USB webcam</a:t>
            </a:r>
          </a:p>
          <a:p>
            <a:pPr marL="0" indent="0">
              <a:buNone/>
            </a:pPr>
            <a:endParaRPr lang="en-US" dirty="0"/>
          </a:p>
          <a:p>
            <a:pPr marL="0" indent="0">
              <a:buNone/>
            </a:pPr>
            <a:endParaRPr lang="fr-BE" dirty="0"/>
          </a:p>
        </p:txBody>
      </p:sp>
    </p:spTree>
    <p:extLst>
      <p:ext uri="{BB962C8B-B14F-4D97-AF65-F5344CB8AC3E}">
        <p14:creationId xmlns:p14="http://schemas.microsoft.com/office/powerpoint/2010/main" val="1941640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14</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a:t>Next </a:t>
            </a:r>
            <a:r>
              <a:rPr lang="fr-FR" dirty="0" err="1"/>
              <a:t>step</a:t>
            </a:r>
            <a:r>
              <a:rPr lang="fr-FR" dirty="0"/>
              <a:t> ?</a:t>
            </a:r>
            <a:endParaRPr lang="fr-BE" dirty="0"/>
          </a:p>
        </p:txBody>
      </p:sp>
      <p:sp>
        <p:nvSpPr>
          <p:cNvPr id="9" name="Espace réservé du contenu 8">
            <a:extLst>
              <a:ext uri="{FF2B5EF4-FFF2-40B4-BE49-F238E27FC236}">
                <a16:creationId xmlns:a16="http://schemas.microsoft.com/office/drawing/2014/main" id="{7CC18D9D-DFEB-4A7B-84D4-9CCE8D5EA42D}"/>
              </a:ext>
            </a:extLst>
          </p:cNvPr>
          <p:cNvSpPr>
            <a:spLocks noGrp="1"/>
          </p:cNvSpPr>
          <p:nvPr>
            <p:ph idx="1"/>
          </p:nvPr>
        </p:nvSpPr>
        <p:spPr>
          <a:xfrm>
            <a:off x="457200" y="2852936"/>
            <a:ext cx="8229600" cy="809005"/>
          </a:xfrm>
        </p:spPr>
        <p:txBody>
          <a:bodyPr/>
          <a:lstStyle/>
          <a:p>
            <a:pPr marL="0" indent="0" algn="ctr">
              <a:buNone/>
            </a:pPr>
            <a:r>
              <a:rPr lang="fr-FR" dirty="0"/>
              <a:t>Code </a:t>
            </a:r>
            <a:r>
              <a:rPr lang="fr-FR" dirty="0" err="1"/>
              <a:t>could</a:t>
            </a:r>
            <a:r>
              <a:rPr lang="fr-FR" dirty="0"/>
              <a:t> </a:t>
            </a:r>
            <a:r>
              <a:rPr lang="fr-FR" dirty="0" err="1"/>
              <a:t>still</a:t>
            </a:r>
            <a:r>
              <a:rPr lang="fr-FR" dirty="0"/>
              <a:t> </a:t>
            </a:r>
            <a:r>
              <a:rPr lang="fr-FR" dirty="0" err="1"/>
              <a:t>be</a:t>
            </a:r>
            <a:r>
              <a:rPr lang="fr-FR" dirty="0"/>
              <a:t> </a:t>
            </a:r>
            <a:r>
              <a:rPr lang="fr-FR" dirty="0" err="1"/>
              <a:t>improved</a:t>
            </a:r>
            <a:r>
              <a:rPr lang="fr-FR" dirty="0"/>
              <a:t> …</a:t>
            </a:r>
            <a:endParaRPr lang="fr-BE" dirty="0"/>
          </a:p>
        </p:txBody>
      </p:sp>
    </p:spTree>
    <p:extLst>
      <p:ext uri="{BB962C8B-B14F-4D97-AF65-F5344CB8AC3E}">
        <p14:creationId xmlns:p14="http://schemas.microsoft.com/office/powerpoint/2010/main" val="1763753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Improved Version</a:t>
            </a:r>
          </a:p>
        </p:txBody>
      </p:sp>
      <p:sp>
        <p:nvSpPr>
          <p:cNvPr id="3" name="Espace réservé du contenu 2"/>
          <p:cNvSpPr>
            <a:spLocks noGrp="1"/>
          </p:cNvSpPr>
          <p:nvPr>
            <p:ph idx="1"/>
          </p:nvPr>
        </p:nvSpPr>
        <p:spPr/>
        <p:txBody>
          <a:bodyPr/>
          <a:lstStyle/>
          <a:p>
            <a:r>
              <a:rPr lang="en-US" dirty="0"/>
              <a:t> Objectives</a:t>
            </a:r>
          </a:p>
          <a:p>
            <a:pPr marL="0" indent="0">
              <a:buNone/>
            </a:pPr>
            <a:endParaRPr lang="en-US" dirty="0"/>
          </a:p>
          <a:p>
            <a:pPr lvl="1"/>
            <a:r>
              <a:rPr lang="en-US" dirty="0"/>
              <a:t>Give the priority to large vehicles like fire engines in order to manage emergency, decrease pollution and traffic jams</a:t>
            </a:r>
          </a:p>
          <a:p>
            <a:pPr lvl="1"/>
            <a:r>
              <a:rPr lang="en-US" dirty="0"/>
              <a:t>Automatic detection of road limits in order to adapt the system to all sizes of road of cross crossroads </a:t>
            </a:r>
          </a:p>
          <a:p>
            <a:pPr marL="0" indent="0">
              <a:buNone/>
            </a:pPr>
            <a:endParaRPr lang="en-US" dirty="0"/>
          </a:p>
        </p:txBody>
      </p:sp>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15</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Tree>
    <p:extLst>
      <p:ext uri="{BB962C8B-B14F-4D97-AF65-F5344CB8AC3E}">
        <p14:creationId xmlns:p14="http://schemas.microsoft.com/office/powerpoint/2010/main" val="2219907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Improved Version</a:t>
            </a:r>
          </a:p>
        </p:txBody>
      </p:sp>
      <p:sp>
        <p:nvSpPr>
          <p:cNvPr id="3" name="Espace réservé du contenu 2"/>
          <p:cNvSpPr>
            <a:spLocks noGrp="1"/>
          </p:cNvSpPr>
          <p:nvPr>
            <p:ph idx="1"/>
          </p:nvPr>
        </p:nvSpPr>
        <p:spPr/>
        <p:txBody>
          <a:bodyPr/>
          <a:lstStyle/>
          <a:p>
            <a:r>
              <a:rPr lang="en-US" dirty="0"/>
              <a:t> Block Diagram</a:t>
            </a:r>
          </a:p>
          <a:p>
            <a:endParaRPr lang="en-US" dirty="0"/>
          </a:p>
          <a:p>
            <a:pPr marL="0" indent="0" algn="ctr">
              <a:buNone/>
            </a:pPr>
            <a:endParaRPr lang="en-US" dirty="0"/>
          </a:p>
        </p:txBody>
      </p:sp>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16</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6" name="Rectangle 5">
            <a:extLst>
              <a:ext uri="{FF2B5EF4-FFF2-40B4-BE49-F238E27FC236}">
                <a16:creationId xmlns:a16="http://schemas.microsoft.com/office/drawing/2014/main" id="{08533B34-4543-6C41-A435-CD27CC315C30}"/>
              </a:ext>
            </a:extLst>
          </p:cNvPr>
          <p:cNvSpPr/>
          <p:nvPr/>
        </p:nvSpPr>
        <p:spPr bwMode="auto">
          <a:xfrm>
            <a:off x="264207" y="3460734"/>
            <a:ext cx="1341808" cy="79208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Verdana" pitchFamily="34" charset="0"/>
              </a:rPr>
              <a:t>Calibration of the </a:t>
            </a:r>
            <a:r>
              <a:rPr kumimoji="0" lang="fr-FR" sz="1600" b="0" i="0" u="none" strike="noStrike" cap="none" normalizeH="0" baseline="0" dirty="0" err="1">
                <a:ln>
                  <a:noFill/>
                </a:ln>
                <a:solidFill>
                  <a:schemeClr val="tx1"/>
                </a:solidFill>
                <a:effectLst/>
                <a:latin typeface="Verdana" pitchFamily="34" charset="0"/>
              </a:rPr>
              <a:t>roads</a:t>
            </a:r>
            <a:endParaRPr kumimoji="0" lang="fr-FR" sz="1600" b="0" i="0" u="none" strike="noStrike" cap="none" normalizeH="0" baseline="0" dirty="0">
              <a:ln>
                <a:noFill/>
              </a:ln>
              <a:solidFill>
                <a:schemeClr val="tx1"/>
              </a:solidFill>
              <a:effectLst/>
              <a:latin typeface="Verdana" pitchFamily="34" charset="0"/>
            </a:endParaRPr>
          </a:p>
        </p:txBody>
      </p:sp>
      <p:cxnSp>
        <p:nvCxnSpPr>
          <p:cNvPr id="9" name="Connecteur droit avec flèche 8">
            <a:extLst>
              <a:ext uri="{FF2B5EF4-FFF2-40B4-BE49-F238E27FC236}">
                <a16:creationId xmlns:a16="http://schemas.microsoft.com/office/drawing/2014/main" id="{11A4B668-51B3-204B-9F7F-52D693E584DB}"/>
              </a:ext>
            </a:extLst>
          </p:cNvPr>
          <p:cNvCxnSpPr>
            <a:cxnSpLocks/>
          </p:cNvCxnSpPr>
          <p:nvPr/>
        </p:nvCxnSpPr>
        <p:spPr bwMode="auto">
          <a:xfrm>
            <a:off x="1606015" y="3779907"/>
            <a:ext cx="58440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Connecteur droit avec flèche 27">
            <a:extLst>
              <a:ext uri="{FF2B5EF4-FFF2-40B4-BE49-F238E27FC236}">
                <a16:creationId xmlns:a16="http://schemas.microsoft.com/office/drawing/2014/main" id="{FC750149-EB69-8F49-9E50-FEF43E80A323}"/>
              </a:ext>
            </a:extLst>
          </p:cNvPr>
          <p:cNvCxnSpPr>
            <a:cxnSpLocks/>
          </p:cNvCxnSpPr>
          <p:nvPr/>
        </p:nvCxnSpPr>
        <p:spPr bwMode="auto">
          <a:xfrm>
            <a:off x="3936615" y="3779448"/>
            <a:ext cx="58440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Rectangle 34">
            <a:extLst>
              <a:ext uri="{FF2B5EF4-FFF2-40B4-BE49-F238E27FC236}">
                <a16:creationId xmlns:a16="http://schemas.microsoft.com/office/drawing/2014/main" id="{930C2BBE-37F3-4447-9C13-000C5852963D}"/>
              </a:ext>
            </a:extLst>
          </p:cNvPr>
          <p:cNvSpPr/>
          <p:nvPr/>
        </p:nvSpPr>
        <p:spPr bwMode="auto">
          <a:xfrm>
            <a:off x="4509330" y="3450558"/>
            <a:ext cx="1341808" cy="79208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Verdana" pitchFamily="34" charset="0"/>
              </a:rPr>
              <a:t>Limits of road </a:t>
            </a:r>
            <a:r>
              <a:rPr kumimoji="0" lang="fr-FR" sz="1600" b="0" i="0" u="none" strike="noStrike" cap="none" normalizeH="0" baseline="0" dirty="0" err="1">
                <a:ln>
                  <a:noFill/>
                </a:ln>
                <a:solidFill>
                  <a:schemeClr val="tx1"/>
                </a:solidFill>
                <a:effectLst/>
                <a:latin typeface="Verdana" pitchFamily="34" charset="0"/>
              </a:rPr>
              <a:t>detected</a:t>
            </a:r>
            <a:endParaRPr kumimoji="0" lang="fr-FR" sz="1600" b="0" i="0" u="none" strike="noStrike" cap="none" normalizeH="0" baseline="0" dirty="0">
              <a:ln>
                <a:noFill/>
              </a:ln>
              <a:solidFill>
                <a:schemeClr val="tx1"/>
              </a:solidFill>
              <a:effectLst/>
              <a:latin typeface="Verdana" pitchFamily="34" charset="0"/>
            </a:endParaRPr>
          </a:p>
        </p:txBody>
      </p:sp>
      <p:sp>
        <p:nvSpPr>
          <p:cNvPr id="36" name="Losange 35">
            <a:extLst>
              <a:ext uri="{FF2B5EF4-FFF2-40B4-BE49-F238E27FC236}">
                <a16:creationId xmlns:a16="http://schemas.microsoft.com/office/drawing/2014/main" id="{194E4473-7DDA-BE47-AD46-98049183C5D3}"/>
              </a:ext>
            </a:extLst>
          </p:cNvPr>
          <p:cNvSpPr/>
          <p:nvPr/>
        </p:nvSpPr>
        <p:spPr bwMode="auto">
          <a:xfrm>
            <a:off x="6411395" y="3111476"/>
            <a:ext cx="1746194" cy="1316068"/>
          </a:xfrm>
          <a:prstGeom prst="diamond">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050" b="0" i="0" u="none" strike="noStrike" cap="none" normalizeH="0" baseline="0" dirty="0" err="1">
                <a:ln>
                  <a:noFill/>
                </a:ln>
                <a:solidFill>
                  <a:schemeClr val="tx1"/>
                </a:solidFill>
                <a:effectLst/>
                <a:latin typeface="Verdana" pitchFamily="34" charset="0"/>
              </a:rPr>
              <a:t>Detection</a:t>
            </a:r>
            <a:r>
              <a:rPr kumimoji="0" lang="fr-FR" sz="1050" b="0" i="0" u="none" strike="noStrike" cap="none" normalizeH="0" baseline="0" dirty="0">
                <a:ln>
                  <a:noFill/>
                </a:ln>
                <a:solidFill>
                  <a:schemeClr val="tx1"/>
                </a:solidFill>
                <a:effectLst/>
                <a:latin typeface="Verdana" pitchFamily="34" charset="0"/>
              </a:rPr>
              <a:t> of </a:t>
            </a:r>
            <a:r>
              <a:rPr kumimoji="0" lang="fr-FR" sz="1050" b="0" i="0" u="none" strike="noStrike" cap="none" normalizeH="0" baseline="0" dirty="0" err="1">
                <a:ln>
                  <a:noFill/>
                </a:ln>
                <a:solidFill>
                  <a:schemeClr val="tx1"/>
                </a:solidFill>
                <a:effectLst/>
                <a:latin typeface="Verdana" pitchFamily="34" charset="0"/>
              </a:rPr>
              <a:t>priority</a:t>
            </a:r>
            <a:r>
              <a:rPr kumimoji="0" lang="fr-FR" sz="1050" b="0" i="0" u="none" strike="noStrike" cap="none" normalizeH="0" baseline="0" dirty="0">
                <a:ln>
                  <a:noFill/>
                </a:ln>
                <a:solidFill>
                  <a:schemeClr val="tx1"/>
                </a:solidFill>
                <a:effectLst/>
                <a:latin typeface="Verdana" pitchFamily="34" charset="0"/>
              </a:rPr>
              <a:t> </a:t>
            </a:r>
            <a:r>
              <a:rPr kumimoji="0" lang="fr-FR" sz="1050" b="0" i="0" u="none" strike="noStrike" cap="none" normalizeH="0" baseline="0" dirty="0" err="1">
                <a:ln>
                  <a:noFill/>
                </a:ln>
                <a:solidFill>
                  <a:schemeClr val="tx1"/>
                </a:solidFill>
                <a:effectLst/>
                <a:latin typeface="Verdana" pitchFamily="34" charset="0"/>
              </a:rPr>
              <a:t>vehicle</a:t>
            </a:r>
            <a:r>
              <a:rPr kumimoji="0" lang="fr-FR" sz="1050" b="0" i="0" u="none" strike="noStrike" cap="none" normalizeH="0" baseline="0" dirty="0">
                <a:ln>
                  <a:noFill/>
                </a:ln>
                <a:solidFill>
                  <a:schemeClr val="tx1"/>
                </a:solidFill>
                <a:effectLst/>
                <a:latin typeface="Verdana" pitchFamily="34" charset="0"/>
              </a:rPr>
              <a:t> on a road</a:t>
            </a:r>
          </a:p>
        </p:txBody>
      </p:sp>
      <p:cxnSp>
        <p:nvCxnSpPr>
          <p:cNvPr id="37" name="Connecteur droit avec flèche 36">
            <a:extLst>
              <a:ext uri="{FF2B5EF4-FFF2-40B4-BE49-F238E27FC236}">
                <a16:creationId xmlns:a16="http://schemas.microsoft.com/office/drawing/2014/main" id="{51CDB457-EA83-0B4A-83FB-20E5CB5B2FF1}"/>
              </a:ext>
            </a:extLst>
          </p:cNvPr>
          <p:cNvCxnSpPr>
            <a:cxnSpLocks/>
          </p:cNvCxnSpPr>
          <p:nvPr/>
        </p:nvCxnSpPr>
        <p:spPr bwMode="auto">
          <a:xfrm>
            <a:off x="5839446" y="3779163"/>
            <a:ext cx="58440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ZoneTexte 37">
            <a:extLst>
              <a:ext uri="{FF2B5EF4-FFF2-40B4-BE49-F238E27FC236}">
                <a16:creationId xmlns:a16="http://schemas.microsoft.com/office/drawing/2014/main" id="{2A994955-A20B-F148-8CBA-3FF16D77AAFA}"/>
              </a:ext>
            </a:extLst>
          </p:cNvPr>
          <p:cNvSpPr txBox="1"/>
          <p:nvPr/>
        </p:nvSpPr>
        <p:spPr>
          <a:xfrm>
            <a:off x="6627435" y="4496558"/>
            <a:ext cx="441018" cy="276999"/>
          </a:xfrm>
          <a:prstGeom prst="rect">
            <a:avLst/>
          </a:prstGeom>
          <a:noFill/>
        </p:spPr>
        <p:txBody>
          <a:bodyPr wrap="none" rtlCol="0">
            <a:spAutoFit/>
          </a:bodyPr>
          <a:lstStyle/>
          <a:p>
            <a:pPr algn="ctr"/>
            <a:r>
              <a:rPr lang="fr-FR" sz="1200" dirty="0"/>
              <a:t>Yes</a:t>
            </a:r>
          </a:p>
        </p:txBody>
      </p:sp>
      <p:cxnSp>
        <p:nvCxnSpPr>
          <p:cNvPr id="39" name="Connecteur droit avec flèche 38">
            <a:extLst>
              <a:ext uri="{FF2B5EF4-FFF2-40B4-BE49-F238E27FC236}">
                <a16:creationId xmlns:a16="http://schemas.microsoft.com/office/drawing/2014/main" id="{17C4B5AE-42C7-854E-A1B1-CF99C3CE0A54}"/>
              </a:ext>
            </a:extLst>
          </p:cNvPr>
          <p:cNvCxnSpPr>
            <a:cxnSpLocks/>
          </p:cNvCxnSpPr>
          <p:nvPr/>
        </p:nvCxnSpPr>
        <p:spPr bwMode="auto">
          <a:xfrm>
            <a:off x="7284492" y="4427544"/>
            <a:ext cx="0" cy="6186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Connecteur droit avec flèche 44">
            <a:extLst>
              <a:ext uri="{FF2B5EF4-FFF2-40B4-BE49-F238E27FC236}">
                <a16:creationId xmlns:a16="http://schemas.microsoft.com/office/drawing/2014/main" id="{9CD6E200-BDA2-F54C-9FF6-1AD58E5AB189}"/>
              </a:ext>
            </a:extLst>
          </p:cNvPr>
          <p:cNvCxnSpPr>
            <a:cxnSpLocks/>
          </p:cNvCxnSpPr>
          <p:nvPr/>
        </p:nvCxnSpPr>
        <p:spPr bwMode="auto">
          <a:xfrm flipV="1">
            <a:off x="7300056" y="2540710"/>
            <a:ext cx="0" cy="5807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8" name="ZoneTexte 47">
            <a:extLst>
              <a:ext uri="{FF2B5EF4-FFF2-40B4-BE49-F238E27FC236}">
                <a16:creationId xmlns:a16="http://schemas.microsoft.com/office/drawing/2014/main" id="{6F24CAB8-08A9-BE4B-88BC-631BFD2B2876}"/>
              </a:ext>
            </a:extLst>
          </p:cNvPr>
          <p:cNvSpPr txBox="1"/>
          <p:nvPr/>
        </p:nvSpPr>
        <p:spPr>
          <a:xfrm>
            <a:off x="6651416" y="2625776"/>
            <a:ext cx="393057" cy="276999"/>
          </a:xfrm>
          <a:prstGeom prst="rect">
            <a:avLst/>
          </a:prstGeom>
          <a:noFill/>
        </p:spPr>
        <p:txBody>
          <a:bodyPr wrap="none" rtlCol="0">
            <a:spAutoFit/>
          </a:bodyPr>
          <a:lstStyle/>
          <a:p>
            <a:pPr algn="ctr"/>
            <a:r>
              <a:rPr lang="fr-FR" sz="1200" dirty="0"/>
              <a:t>No</a:t>
            </a:r>
          </a:p>
        </p:txBody>
      </p:sp>
      <p:sp>
        <p:nvSpPr>
          <p:cNvPr id="49" name="Rectangle 48">
            <a:extLst>
              <a:ext uri="{FF2B5EF4-FFF2-40B4-BE49-F238E27FC236}">
                <a16:creationId xmlns:a16="http://schemas.microsoft.com/office/drawing/2014/main" id="{B735C750-129E-4442-8627-96E59C22247F}"/>
              </a:ext>
            </a:extLst>
          </p:cNvPr>
          <p:cNvSpPr/>
          <p:nvPr/>
        </p:nvSpPr>
        <p:spPr bwMode="auto">
          <a:xfrm>
            <a:off x="6714600" y="5046230"/>
            <a:ext cx="1341808" cy="79208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Verdana" pitchFamily="34" charset="0"/>
              </a:rPr>
              <a:t>Green light for </a:t>
            </a:r>
            <a:r>
              <a:rPr kumimoji="0" lang="fr-FR" sz="1600" b="0" i="0" u="none" strike="noStrike" cap="none" normalizeH="0" baseline="0" dirty="0" err="1">
                <a:ln>
                  <a:noFill/>
                </a:ln>
                <a:solidFill>
                  <a:schemeClr val="tx1"/>
                </a:solidFill>
                <a:effectLst/>
                <a:latin typeface="Verdana" pitchFamily="34" charset="0"/>
              </a:rPr>
              <a:t>this</a:t>
            </a:r>
            <a:r>
              <a:rPr kumimoji="0" lang="fr-FR" sz="1600" b="0" i="0" u="none" strike="noStrike" cap="none" normalizeH="0" baseline="0" dirty="0">
                <a:ln>
                  <a:noFill/>
                </a:ln>
                <a:solidFill>
                  <a:schemeClr val="tx1"/>
                </a:solidFill>
                <a:effectLst/>
                <a:latin typeface="Verdana" pitchFamily="34" charset="0"/>
              </a:rPr>
              <a:t> road</a:t>
            </a:r>
          </a:p>
        </p:txBody>
      </p:sp>
      <p:sp>
        <p:nvSpPr>
          <p:cNvPr id="50" name="Rectangle 49">
            <a:extLst>
              <a:ext uri="{FF2B5EF4-FFF2-40B4-BE49-F238E27FC236}">
                <a16:creationId xmlns:a16="http://schemas.microsoft.com/office/drawing/2014/main" id="{4B8FDB0E-C30C-0B4D-8597-5867F644877F}"/>
              </a:ext>
            </a:extLst>
          </p:cNvPr>
          <p:cNvSpPr/>
          <p:nvPr/>
        </p:nvSpPr>
        <p:spPr bwMode="auto">
          <a:xfrm>
            <a:off x="6660232" y="1754892"/>
            <a:ext cx="1341808" cy="79208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Tutorial version </a:t>
            </a:r>
            <a:r>
              <a:rPr kumimoji="0" lang="fr-FR" sz="1200" b="0" i="0" u="none" strike="noStrike" cap="none" normalizeH="0" baseline="0" dirty="0" err="1">
                <a:ln>
                  <a:noFill/>
                </a:ln>
                <a:solidFill>
                  <a:schemeClr val="tx1"/>
                </a:solidFill>
                <a:effectLst/>
                <a:latin typeface="Verdana" pitchFamily="34" charset="0"/>
              </a:rPr>
              <a:t>algorithm</a:t>
            </a:r>
            <a:r>
              <a:rPr kumimoji="0" lang="fr-FR" sz="1200" b="0" i="0" u="none" strike="noStrike" cap="none" normalizeH="0" baseline="0" dirty="0">
                <a:ln>
                  <a:noFill/>
                </a:ln>
                <a:solidFill>
                  <a:schemeClr val="tx1"/>
                </a:solidFill>
                <a:effectLst/>
                <a:latin typeface="Verdana" pitchFamily="34" charset="0"/>
              </a:rPr>
              <a:t> </a:t>
            </a:r>
            <a:r>
              <a:rPr kumimoji="0" lang="fr-FR" sz="1200" b="0" i="0" u="none" strike="noStrike" cap="none" normalizeH="0" baseline="0" dirty="0" err="1">
                <a:ln>
                  <a:noFill/>
                </a:ln>
                <a:solidFill>
                  <a:schemeClr val="tx1"/>
                </a:solidFill>
                <a:effectLst/>
                <a:latin typeface="Verdana" pitchFamily="34" charset="0"/>
              </a:rPr>
              <a:t>is</a:t>
            </a:r>
            <a:r>
              <a:rPr kumimoji="0" lang="fr-FR" sz="1200" b="0" i="0" u="none" strike="noStrike" cap="none" normalizeH="0" baseline="0" dirty="0">
                <a:ln>
                  <a:noFill/>
                </a:ln>
                <a:solidFill>
                  <a:schemeClr val="tx1"/>
                </a:solidFill>
                <a:effectLst/>
                <a:latin typeface="Verdana" pitchFamily="34" charset="0"/>
              </a:rPr>
              <a:t> </a:t>
            </a:r>
            <a:r>
              <a:rPr kumimoji="0" lang="fr-FR" sz="1200" b="0" i="0" u="none" strike="noStrike" cap="none" normalizeH="0" baseline="0" dirty="0" err="1">
                <a:ln>
                  <a:noFill/>
                </a:ln>
                <a:solidFill>
                  <a:schemeClr val="tx1"/>
                </a:solidFill>
                <a:effectLst/>
                <a:latin typeface="Verdana" pitchFamily="34" charset="0"/>
              </a:rPr>
              <a:t>used</a:t>
            </a:r>
            <a:endParaRPr kumimoji="0" lang="fr-FR" sz="1200" b="0" i="0" u="none" strike="noStrike" cap="none" normalizeH="0" baseline="0" dirty="0">
              <a:ln>
                <a:noFill/>
              </a:ln>
              <a:solidFill>
                <a:schemeClr val="tx1"/>
              </a:solidFill>
              <a:effectLst/>
              <a:latin typeface="Verdana" pitchFamily="34" charset="0"/>
            </a:endParaRPr>
          </a:p>
        </p:txBody>
      </p:sp>
      <p:sp>
        <p:nvSpPr>
          <p:cNvPr id="26" name="Rectangle 25">
            <a:extLst>
              <a:ext uri="{FF2B5EF4-FFF2-40B4-BE49-F238E27FC236}">
                <a16:creationId xmlns:a16="http://schemas.microsoft.com/office/drawing/2014/main" id="{34B8AD26-F9AD-48F5-8E42-4EB045A65A74}"/>
              </a:ext>
            </a:extLst>
          </p:cNvPr>
          <p:cNvSpPr/>
          <p:nvPr/>
        </p:nvSpPr>
        <p:spPr bwMode="auto">
          <a:xfrm>
            <a:off x="2172500" y="3450558"/>
            <a:ext cx="1967452" cy="79208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600" dirty="0"/>
              <a:t>Coordinates of the calibration objects detected</a:t>
            </a:r>
            <a:endParaRPr kumimoji="0" lang="fr-FR" sz="1600" b="0" i="0" u="none" strike="noStrike" cap="none" normalizeH="0" baseline="0" dirty="0">
              <a:ln>
                <a:noFill/>
              </a:ln>
              <a:solidFill>
                <a:schemeClr val="tx1"/>
              </a:solidFill>
              <a:effectLst/>
              <a:latin typeface="Verdana" pitchFamily="34" charset="0"/>
            </a:endParaRPr>
          </a:p>
        </p:txBody>
      </p:sp>
      <p:cxnSp>
        <p:nvCxnSpPr>
          <p:cNvPr id="8" name="Connecteur : en angle 7">
            <a:extLst>
              <a:ext uri="{FF2B5EF4-FFF2-40B4-BE49-F238E27FC236}">
                <a16:creationId xmlns:a16="http://schemas.microsoft.com/office/drawing/2014/main" id="{E071D86A-F312-44D0-8398-A0AFE6E95E76}"/>
              </a:ext>
            </a:extLst>
          </p:cNvPr>
          <p:cNvCxnSpPr>
            <a:stCxn id="49" idx="2"/>
          </p:cNvCxnSpPr>
          <p:nvPr/>
        </p:nvCxnSpPr>
        <p:spPr bwMode="auto">
          <a:xfrm rot="5400000" flipH="1">
            <a:off x="5724173" y="4176987"/>
            <a:ext cx="2068808" cy="1253855"/>
          </a:xfrm>
          <a:prstGeom prst="bentConnector3">
            <a:avLst>
              <a:gd name="adj1" fmla="val -11050"/>
            </a:avLst>
          </a:prstGeom>
          <a:solidFill>
            <a:schemeClr val="accent1"/>
          </a:solidFill>
          <a:ln w="9525" cap="flat" cmpd="sng" algn="ctr">
            <a:solidFill>
              <a:schemeClr val="tx1"/>
            </a:solidFill>
            <a:prstDash val="solid"/>
            <a:round/>
            <a:headEnd type="none" w="med" len="med"/>
            <a:tailEnd type="triangle"/>
          </a:ln>
          <a:effectLst/>
        </p:spPr>
      </p:cxnSp>
      <p:cxnSp>
        <p:nvCxnSpPr>
          <p:cNvPr id="11" name="Connecteur : en angle 10">
            <a:extLst>
              <a:ext uri="{FF2B5EF4-FFF2-40B4-BE49-F238E27FC236}">
                <a16:creationId xmlns:a16="http://schemas.microsoft.com/office/drawing/2014/main" id="{CBA08A89-9C4D-4EB4-8146-3FFB7AB5B531}"/>
              </a:ext>
            </a:extLst>
          </p:cNvPr>
          <p:cNvCxnSpPr>
            <a:stCxn id="50" idx="0"/>
          </p:cNvCxnSpPr>
          <p:nvPr/>
        </p:nvCxnSpPr>
        <p:spPr bwMode="auto">
          <a:xfrm rot="16200000" flipH="1" flipV="1">
            <a:off x="5719257" y="2167283"/>
            <a:ext cx="2024271" cy="1199487"/>
          </a:xfrm>
          <a:prstGeom prst="bentConnector3">
            <a:avLst>
              <a:gd name="adj1" fmla="val -11293"/>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98594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Improved Version 1</a:t>
            </a:r>
          </a:p>
        </p:txBody>
      </p:sp>
      <p:sp>
        <p:nvSpPr>
          <p:cNvPr id="3" name="Espace réservé du contenu 2"/>
          <p:cNvSpPr>
            <a:spLocks noGrp="1"/>
          </p:cNvSpPr>
          <p:nvPr>
            <p:ph idx="1"/>
          </p:nvPr>
        </p:nvSpPr>
        <p:spPr/>
        <p:txBody>
          <a:bodyPr/>
          <a:lstStyle/>
          <a:p>
            <a:r>
              <a:rPr lang="en-US" dirty="0"/>
              <a:t>Improvement 1 : </a:t>
            </a:r>
            <a:r>
              <a:rPr lang="en-US" sz="2400" dirty="0"/>
              <a:t>Automatic Calibration</a:t>
            </a:r>
          </a:p>
          <a:p>
            <a:endParaRPr lang="en-US" sz="2400" dirty="0"/>
          </a:p>
          <a:p>
            <a:endParaRPr lang="en-US" dirty="0"/>
          </a:p>
        </p:txBody>
      </p:sp>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17</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pic>
        <p:nvPicPr>
          <p:cNvPr id="7" name="Image 6">
            <a:extLst>
              <a:ext uri="{FF2B5EF4-FFF2-40B4-BE49-F238E27FC236}">
                <a16:creationId xmlns:a16="http://schemas.microsoft.com/office/drawing/2014/main" id="{01F9F6DB-D0F6-6042-9D8D-6A15D51B12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2429434"/>
            <a:ext cx="4848539" cy="3636404"/>
          </a:xfrm>
          <a:prstGeom prst="rect">
            <a:avLst/>
          </a:prstGeom>
        </p:spPr>
      </p:pic>
      <p:pic>
        <p:nvPicPr>
          <p:cNvPr id="9" name="Image 8">
            <a:extLst>
              <a:ext uri="{FF2B5EF4-FFF2-40B4-BE49-F238E27FC236}">
                <a16:creationId xmlns:a16="http://schemas.microsoft.com/office/drawing/2014/main" id="{015825D0-2857-CC46-8397-1B194AFE0A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3233" y="2479687"/>
            <a:ext cx="4026768" cy="2265057"/>
          </a:xfrm>
          <a:prstGeom prst="rect">
            <a:avLst/>
          </a:prstGeom>
        </p:spPr>
      </p:pic>
      <p:sp>
        <p:nvSpPr>
          <p:cNvPr id="10" name="ZoneTexte 9">
            <a:extLst>
              <a:ext uri="{FF2B5EF4-FFF2-40B4-BE49-F238E27FC236}">
                <a16:creationId xmlns:a16="http://schemas.microsoft.com/office/drawing/2014/main" id="{44825263-BAFB-9840-8FB4-1ECB73E10597}"/>
              </a:ext>
            </a:extLst>
          </p:cNvPr>
          <p:cNvSpPr txBox="1"/>
          <p:nvPr/>
        </p:nvSpPr>
        <p:spPr>
          <a:xfrm>
            <a:off x="5316852" y="4943625"/>
            <a:ext cx="3503620" cy="1015663"/>
          </a:xfrm>
          <a:prstGeom prst="rect">
            <a:avLst/>
          </a:prstGeom>
          <a:noFill/>
        </p:spPr>
        <p:txBody>
          <a:bodyPr wrap="square" rtlCol="0">
            <a:spAutoFit/>
          </a:bodyPr>
          <a:lstStyle/>
          <a:p>
            <a:r>
              <a:rPr lang="fr-FR" sz="2000" dirty="0"/>
              <a:t>Calibration </a:t>
            </a:r>
            <a:r>
              <a:rPr lang="fr-FR" sz="2000" dirty="0" err="1"/>
              <a:t>objects</a:t>
            </a:r>
            <a:r>
              <a:rPr lang="fr-FR" sz="2000" dirty="0"/>
              <a:t> to </a:t>
            </a:r>
            <a:r>
              <a:rPr lang="fr-FR" sz="2000" dirty="0" err="1"/>
              <a:t>detect</a:t>
            </a:r>
            <a:r>
              <a:rPr lang="fr-FR" sz="2000" dirty="0"/>
              <a:t> the </a:t>
            </a:r>
            <a:r>
              <a:rPr lang="fr-FR" sz="2000" dirty="0" err="1"/>
              <a:t>coordinates</a:t>
            </a:r>
            <a:r>
              <a:rPr lang="fr-FR" sz="2000" dirty="0"/>
              <a:t> of the </a:t>
            </a:r>
            <a:r>
              <a:rPr lang="fr-FR" sz="2000" dirty="0" err="1"/>
              <a:t>crossroads</a:t>
            </a:r>
            <a:r>
              <a:rPr lang="fr-FR" sz="2000" dirty="0"/>
              <a:t> </a:t>
            </a:r>
            <a:r>
              <a:rPr lang="fr-FR" sz="2000" dirty="0" err="1"/>
              <a:t>limits</a:t>
            </a:r>
            <a:endParaRPr lang="fr-FR" sz="2000" dirty="0"/>
          </a:p>
        </p:txBody>
      </p:sp>
    </p:spTree>
    <p:extLst>
      <p:ext uri="{BB962C8B-B14F-4D97-AF65-F5344CB8AC3E}">
        <p14:creationId xmlns:p14="http://schemas.microsoft.com/office/powerpoint/2010/main" val="3167312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Improved Version 1</a:t>
            </a:r>
          </a:p>
        </p:txBody>
      </p:sp>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18</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pic>
        <p:nvPicPr>
          <p:cNvPr id="8" name="Image 7">
            <a:extLst>
              <a:ext uri="{FF2B5EF4-FFF2-40B4-BE49-F238E27FC236}">
                <a16:creationId xmlns:a16="http://schemas.microsoft.com/office/drawing/2014/main" id="{3FF084D7-8743-4D44-AD3A-F2571B37ECF6}"/>
              </a:ext>
            </a:extLst>
          </p:cNvPr>
          <p:cNvPicPr>
            <a:picLocks noChangeAspect="1"/>
          </p:cNvPicPr>
          <p:nvPr/>
        </p:nvPicPr>
        <p:blipFill>
          <a:blip r:embed="rId3"/>
          <a:stretch>
            <a:fillRect/>
          </a:stretch>
        </p:blipFill>
        <p:spPr>
          <a:xfrm>
            <a:off x="457200" y="1074812"/>
            <a:ext cx="8472145" cy="3597669"/>
          </a:xfrm>
          <a:prstGeom prst="rect">
            <a:avLst/>
          </a:prstGeom>
        </p:spPr>
      </p:pic>
      <p:sp>
        <p:nvSpPr>
          <p:cNvPr id="12" name="ZoneTexte 11">
            <a:extLst>
              <a:ext uri="{FF2B5EF4-FFF2-40B4-BE49-F238E27FC236}">
                <a16:creationId xmlns:a16="http://schemas.microsoft.com/office/drawing/2014/main" id="{A1194BB9-CFE3-4D40-8FBE-993425A95B26}"/>
              </a:ext>
            </a:extLst>
          </p:cNvPr>
          <p:cNvSpPr txBox="1"/>
          <p:nvPr/>
        </p:nvSpPr>
        <p:spPr>
          <a:xfrm>
            <a:off x="179512" y="4830090"/>
            <a:ext cx="8834919" cy="1569660"/>
          </a:xfrm>
          <a:prstGeom prst="rect">
            <a:avLst/>
          </a:prstGeom>
          <a:noFill/>
        </p:spPr>
        <p:txBody>
          <a:bodyPr wrap="none" rtlCol="0">
            <a:spAutoFit/>
          </a:bodyPr>
          <a:lstStyle/>
          <a:p>
            <a:pPr marL="342900" indent="-342900">
              <a:buFont typeface="Arial" panose="020B0604020202020204" pitchFamily="34" charset="0"/>
              <a:buChar char="•"/>
            </a:pPr>
            <a:r>
              <a:rPr lang="fr-FR" dirty="0"/>
              <a:t>4 </a:t>
            </a:r>
            <a:r>
              <a:rPr lang="fr-FR" dirty="0" err="1"/>
              <a:t>crossroads</a:t>
            </a:r>
            <a:r>
              <a:rPr lang="fr-FR" dirty="0"/>
              <a:t> </a:t>
            </a:r>
            <a:r>
              <a:rPr lang="fr-FR" dirty="0" err="1"/>
              <a:t>limits</a:t>
            </a:r>
            <a:endParaRPr lang="fr-FR" dirty="0"/>
          </a:p>
          <a:p>
            <a:pPr marL="342900" indent="-342900">
              <a:buFont typeface="Arial" panose="020B0604020202020204" pitchFamily="34" charset="0"/>
              <a:buChar char="•"/>
            </a:pPr>
            <a:r>
              <a:rPr lang="fr-FR" dirty="0"/>
              <a:t>Frame </a:t>
            </a:r>
            <a:r>
              <a:rPr lang="fr-FR" dirty="0" err="1"/>
              <a:t>divided</a:t>
            </a:r>
            <a:r>
              <a:rPr lang="fr-FR" dirty="0"/>
              <a:t> </a:t>
            </a:r>
            <a:r>
              <a:rPr lang="fr-FR" dirty="0" err="1"/>
              <a:t>into</a:t>
            </a:r>
            <a:r>
              <a:rPr lang="fr-FR" dirty="0"/>
              <a:t> 4 parts: </a:t>
            </a:r>
            <a:r>
              <a:rPr lang="fr-FR" dirty="0" err="1"/>
              <a:t>each</a:t>
            </a:r>
            <a:r>
              <a:rPr lang="fr-FR" dirty="0"/>
              <a:t> calibration </a:t>
            </a:r>
            <a:r>
              <a:rPr lang="fr-FR" dirty="0" err="1"/>
              <a:t>object</a:t>
            </a:r>
            <a:r>
              <a:rPr lang="fr-FR" dirty="0"/>
              <a:t> </a:t>
            </a:r>
            <a:r>
              <a:rPr lang="fr-FR" dirty="0" err="1"/>
              <a:t>is</a:t>
            </a:r>
            <a:r>
              <a:rPr lang="fr-FR" dirty="0"/>
              <a:t> </a:t>
            </a:r>
          </a:p>
          <a:p>
            <a:r>
              <a:rPr lang="fr-FR" dirty="0"/>
              <a:t>   </a:t>
            </a:r>
            <a:r>
              <a:rPr lang="fr-FR" dirty="0" err="1"/>
              <a:t>associated</a:t>
            </a:r>
            <a:r>
              <a:rPr lang="fr-FR" dirty="0"/>
              <a:t> </a:t>
            </a:r>
            <a:r>
              <a:rPr lang="fr-FR" dirty="0" err="1"/>
              <a:t>with</a:t>
            </a:r>
            <a:r>
              <a:rPr lang="fr-FR" dirty="0"/>
              <a:t> a zone</a:t>
            </a:r>
          </a:p>
          <a:p>
            <a:pPr marL="342900" indent="-342900">
              <a:buFont typeface="Arial" panose="020B0604020202020204" pitchFamily="34" charset="0"/>
              <a:buChar char="•"/>
            </a:pPr>
            <a:r>
              <a:rPr lang="fr-FR" dirty="0" err="1"/>
              <a:t>Accurate</a:t>
            </a:r>
            <a:r>
              <a:rPr lang="fr-FR" dirty="0"/>
              <a:t> calibration </a:t>
            </a:r>
            <a:endParaRPr lang="fr-BE" dirty="0"/>
          </a:p>
        </p:txBody>
      </p:sp>
    </p:spTree>
    <p:extLst>
      <p:ext uri="{BB962C8B-B14F-4D97-AF65-F5344CB8AC3E}">
        <p14:creationId xmlns:p14="http://schemas.microsoft.com/office/powerpoint/2010/main" val="360974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Improved Version 1</a:t>
            </a:r>
          </a:p>
        </p:txBody>
      </p:sp>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19</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pic>
        <p:nvPicPr>
          <p:cNvPr id="3" name="Image 2">
            <a:extLst>
              <a:ext uri="{FF2B5EF4-FFF2-40B4-BE49-F238E27FC236}">
                <a16:creationId xmlns:a16="http://schemas.microsoft.com/office/drawing/2014/main" id="{17DA7406-E150-448C-B10D-385E830765E8}"/>
              </a:ext>
            </a:extLst>
          </p:cNvPr>
          <p:cNvPicPr>
            <a:picLocks noChangeAspect="1"/>
          </p:cNvPicPr>
          <p:nvPr/>
        </p:nvPicPr>
        <p:blipFill rotWithShape="1">
          <a:blip r:embed="rId3"/>
          <a:srcRect t="3529"/>
          <a:stretch/>
        </p:blipFill>
        <p:spPr>
          <a:xfrm>
            <a:off x="1547664" y="908720"/>
            <a:ext cx="5870426" cy="4530571"/>
          </a:xfrm>
          <a:prstGeom prst="rect">
            <a:avLst/>
          </a:prstGeom>
        </p:spPr>
      </p:pic>
      <p:sp>
        <p:nvSpPr>
          <p:cNvPr id="5" name="ZoneTexte 4">
            <a:extLst>
              <a:ext uri="{FF2B5EF4-FFF2-40B4-BE49-F238E27FC236}">
                <a16:creationId xmlns:a16="http://schemas.microsoft.com/office/drawing/2014/main" id="{C07E83FD-1B68-451D-A055-53868369B438}"/>
              </a:ext>
            </a:extLst>
          </p:cNvPr>
          <p:cNvSpPr txBox="1"/>
          <p:nvPr/>
        </p:nvSpPr>
        <p:spPr>
          <a:xfrm>
            <a:off x="344816" y="5557287"/>
            <a:ext cx="8690136" cy="830997"/>
          </a:xfrm>
          <a:prstGeom prst="rect">
            <a:avLst/>
          </a:prstGeom>
          <a:noFill/>
        </p:spPr>
        <p:txBody>
          <a:bodyPr wrap="none" rtlCol="0">
            <a:spAutoFit/>
          </a:bodyPr>
          <a:lstStyle/>
          <a:p>
            <a:r>
              <a:rPr lang="fr-FR" dirty="0">
                <a:solidFill>
                  <a:srgbClr val="1153B5"/>
                </a:solidFill>
              </a:rPr>
              <a:t>Correct calibration: </a:t>
            </a:r>
            <a:r>
              <a:rPr lang="fr-FR" dirty="0" err="1">
                <a:solidFill>
                  <a:srgbClr val="1153B5"/>
                </a:solidFill>
              </a:rPr>
              <a:t>vehicles</a:t>
            </a:r>
            <a:r>
              <a:rPr lang="fr-FR" dirty="0">
                <a:solidFill>
                  <a:srgbClr val="1153B5"/>
                </a:solidFill>
              </a:rPr>
              <a:t> </a:t>
            </a:r>
            <a:r>
              <a:rPr lang="fr-FR" i="1" dirty="0">
                <a:solidFill>
                  <a:srgbClr val="1153B5"/>
                </a:solidFill>
              </a:rPr>
              <a:t>in </a:t>
            </a:r>
            <a:r>
              <a:rPr lang="fr-FR" dirty="0" err="1">
                <a:solidFill>
                  <a:srgbClr val="1153B5"/>
                </a:solidFill>
              </a:rPr>
              <a:t>crossroads</a:t>
            </a:r>
            <a:r>
              <a:rPr lang="fr-FR" dirty="0">
                <a:solidFill>
                  <a:srgbClr val="1153B5"/>
                </a:solidFill>
              </a:rPr>
              <a:t> and </a:t>
            </a:r>
            <a:r>
              <a:rPr lang="fr-FR" i="1" dirty="0" err="1">
                <a:solidFill>
                  <a:srgbClr val="1153B5"/>
                </a:solidFill>
              </a:rPr>
              <a:t>outside</a:t>
            </a:r>
            <a:r>
              <a:rPr lang="fr-FR" dirty="0">
                <a:solidFill>
                  <a:srgbClr val="1153B5"/>
                </a:solidFill>
              </a:rPr>
              <a:t> </a:t>
            </a:r>
          </a:p>
          <a:p>
            <a:r>
              <a:rPr lang="fr-FR" dirty="0">
                <a:solidFill>
                  <a:srgbClr val="1153B5"/>
                </a:solidFill>
              </a:rPr>
              <a:t>road </a:t>
            </a:r>
            <a:r>
              <a:rPr lang="fr-FR" dirty="0" err="1">
                <a:solidFill>
                  <a:srgbClr val="1153B5"/>
                </a:solidFill>
              </a:rPr>
              <a:t>limits</a:t>
            </a:r>
            <a:r>
              <a:rPr lang="fr-FR" dirty="0">
                <a:solidFill>
                  <a:srgbClr val="1153B5"/>
                </a:solidFill>
              </a:rPr>
              <a:t> are not </a:t>
            </a:r>
            <a:r>
              <a:rPr lang="fr-FR" dirty="0" err="1">
                <a:solidFill>
                  <a:srgbClr val="1153B5"/>
                </a:solidFill>
              </a:rPr>
              <a:t>taken</a:t>
            </a:r>
            <a:r>
              <a:rPr lang="fr-FR" dirty="0">
                <a:solidFill>
                  <a:srgbClr val="1153B5"/>
                </a:solidFill>
              </a:rPr>
              <a:t> </a:t>
            </a:r>
            <a:r>
              <a:rPr lang="fr-FR" dirty="0" err="1">
                <a:solidFill>
                  <a:srgbClr val="1153B5"/>
                </a:solidFill>
              </a:rPr>
              <a:t>into</a:t>
            </a:r>
            <a:r>
              <a:rPr lang="fr-FR" dirty="0">
                <a:solidFill>
                  <a:srgbClr val="1153B5"/>
                </a:solidFill>
              </a:rPr>
              <a:t> </a:t>
            </a:r>
            <a:r>
              <a:rPr lang="fr-FR" dirty="0" err="1">
                <a:solidFill>
                  <a:srgbClr val="1153B5"/>
                </a:solidFill>
              </a:rPr>
              <a:t>account</a:t>
            </a:r>
            <a:endParaRPr lang="fr-BE" dirty="0">
              <a:solidFill>
                <a:srgbClr val="1153B5"/>
              </a:solidFill>
            </a:endParaRPr>
          </a:p>
        </p:txBody>
      </p:sp>
    </p:spTree>
    <p:extLst>
      <p:ext uri="{BB962C8B-B14F-4D97-AF65-F5344CB8AC3E}">
        <p14:creationId xmlns:p14="http://schemas.microsoft.com/office/powerpoint/2010/main" val="4205966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Introduction</a:t>
            </a:r>
          </a:p>
        </p:txBody>
      </p:sp>
      <p:sp>
        <p:nvSpPr>
          <p:cNvPr id="3" name="Espace réservé du contenu 2"/>
          <p:cNvSpPr>
            <a:spLocks noGrp="1"/>
          </p:cNvSpPr>
          <p:nvPr>
            <p:ph idx="1"/>
          </p:nvPr>
        </p:nvSpPr>
        <p:spPr/>
        <p:txBody>
          <a:bodyPr/>
          <a:lstStyle/>
          <a:p>
            <a:pPr marL="0" indent="0">
              <a:buNone/>
            </a:pPr>
            <a:r>
              <a:rPr lang="en-US" dirty="0"/>
              <a:t> </a:t>
            </a:r>
          </a:p>
        </p:txBody>
      </p:sp>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2</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pic>
        <p:nvPicPr>
          <p:cNvPr id="18" name="Image 17">
            <a:extLst>
              <a:ext uri="{FF2B5EF4-FFF2-40B4-BE49-F238E27FC236}">
                <a16:creationId xmlns:a16="http://schemas.microsoft.com/office/drawing/2014/main" id="{F19C2B62-DE20-8E42-A534-0E2CAB9AB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86" y="1098146"/>
            <a:ext cx="2698281" cy="3140968"/>
          </a:xfrm>
          <a:prstGeom prst="rect">
            <a:avLst/>
          </a:prstGeom>
        </p:spPr>
      </p:pic>
      <p:pic>
        <p:nvPicPr>
          <p:cNvPr id="21" name="Image 20">
            <a:extLst>
              <a:ext uri="{FF2B5EF4-FFF2-40B4-BE49-F238E27FC236}">
                <a16:creationId xmlns:a16="http://schemas.microsoft.com/office/drawing/2014/main" id="{8DE0C0F5-B409-4046-BB04-C9F17DA33F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1960" y="1587420"/>
            <a:ext cx="4139952" cy="2328723"/>
          </a:xfrm>
          <a:prstGeom prst="rect">
            <a:avLst/>
          </a:prstGeom>
        </p:spPr>
      </p:pic>
      <p:sp>
        <p:nvSpPr>
          <p:cNvPr id="22" name="ZoneTexte 21">
            <a:extLst>
              <a:ext uri="{FF2B5EF4-FFF2-40B4-BE49-F238E27FC236}">
                <a16:creationId xmlns:a16="http://schemas.microsoft.com/office/drawing/2014/main" id="{736E1945-1CAA-1448-BDD8-4473756E97E8}"/>
              </a:ext>
            </a:extLst>
          </p:cNvPr>
          <p:cNvSpPr txBox="1"/>
          <p:nvPr/>
        </p:nvSpPr>
        <p:spPr>
          <a:xfrm>
            <a:off x="639404" y="4465750"/>
            <a:ext cx="6488699" cy="1569660"/>
          </a:xfrm>
          <a:prstGeom prst="rect">
            <a:avLst/>
          </a:prstGeom>
          <a:noFill/>
        </p:spPr>
        <p:txBody>
          <a:bodyPr wrap="none" rtlCol="0">
            <a:spAutoFit/>
          </a:bodyPr>
          <a:lstStyle/>
          <a:p>
            <a:r>
              <a:rPr lang="fr-FR" dirty="0" err="1"/>
              <a:t>What</a:t>
            </a:r>
            <a:r>
              <a:rPr lang="fr-FR" dirty="0"/>
              <a:t> </a:t>
            </a:r>
            <a:r>
              <a:rPr lang="fr-FR" dirty="0" err="1"/>
              <a:t>is</a:t>
            </a:r>
            <a:r>
              <a:rPr lang="fr-FR" dirty="0"/>
              <a:t> the point of smart </a:t>
            </a:r>
            <a:r>
              <a:rPr lang="fr-FR" dirty="0" err="1"/>
              <a:t>traffic</a:t>
            </a:r>
            <a:r>
              <a:rPr lang="fr-FR" dirty="0"/>
              <a:t> lights ?</a:t>
            </a:r>
          </a:p>
          <a:p>
            <a:pPr marL="342900" indent="-342900">
              <a:buFont typeface="Arial" panose="020B0604020202020204" pitchFamily="34" charset="0"/>
              <a:buChar char="•"/>
            </a:pPr>
            <a:r>
              <a:rPr lang="fr-FR" dirty="0"/>
              <a:t>Pollution </a:t>
            </a:r>
            <a:r>
              <a:rPr lang="fr-FR" dirty="0" err="1"/>
              <a:t>reduction</a:t>
            </a:r>
            <a:endParaRPr lang="fr-FR" dirty="0"/>
          </a:p>
          <a:p>
            <a:pPr marL="342900" indent="-342900">
              <a:buFont typeface="Arial" panose="020B0604020202020204" pitchFamily="34" charset="0"/>
              <a:buChar char="•"/>
            </a:pPr>
            <a:r>
              <a:rPr lang="fr-FR" dirty="0"/>
              <a:t>Time gain</a:t>
            </a:r>
          </a:p>
          <a:p>
            <a:pPr marL="342900" indent="-342900">
              <a:buFont typeface="Arial" panose="020B0604020202020204" pitchFamily="34" charset="0"/>
              <a:buChar char="•"/>
            </a:pPr>
            <a:r>
              <a:rPr lang="fr-FR" dirty="0" err="1"/>
              <a:t>Priority</a:t>
            </a:r>
            <a:r>
              <a:rPr lang="fr-FR" dirty="0"/>
              <a:t> for emergency </a:t>
            </a:r>
            <a:r>
              <a:rPr lang="fr-FR" dirty="0" err="1"/>
              <a:t>vehicles</a:t>
            </a:r>
            <a:endParaRPr lang="fr-FR" dirty="0"/>
          </a:p>
        </p:txBody>
      </p:sp>
    </p:spTree>
    <p:extLst>
      <p:ext uri="{BB962C8B-B14F-4D97-AF65-F5344CB8AC3E}">
        <p14:creationId xmlns:p14="http://schemas.microsoft.com/office/powerpoint/2010/main" val="419452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Improved Version 2</a:t>
            </a:r>
          </a:p>
        </p:txBody>
      </p:sp>
      <p:sp>
        <p:nvSpPr>
          <p:cNvPr id="3" name="Espace réservé du contenu 2"/>
          <p:cNvSpPr>
            <a:spLocks noGrp="1"/>
          </p:cNvSpPr>
          <p:nvPr>
            <p:ph idx="1"/>
          </p:nvPr>
        </p:nvSpPr>
        <p:spPr/>
        <p:txBody>
          <a:bodyPr/>
          <a:lstStyle/>
          <a:p>
            <a:r>
              <a:rPr lang="en-US" dirty="0"/>
              <a:t>Improvement 2 : </a:t>
            </a:r>
            <a:r>
              <a:rPr lang="en-US" sz="2400" dirty="0"/>
              <a:t>Priority vehicles</a:t>
            </a:r>
          </a:p>
          <a:p>
            <a:endParaRPr lang="en-US" sz="2400" dirty="0"/>
          </a:p>
          <a:p>
            <a:endParaRPr lang="en-US" dirty="0"/>
          </a:p>
        </p:txBody>
      </p:sp>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20</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10" name="ZoneTexte 9">
            <a:extLst>
              <a:ext uri="{FF2B5EF4-FFF2-40B4-BE49-F238E27FC236}">
                <a16:creationId xmlns:a16="http://schemas.microsoft.com/office/drawing/2014/main" id="{44825263-BAFB-9840-8FB4-1ECB73E10597}"/>
              </a:ext>
            </a:extLst>
          </p:cNvPr>
          <p:cNvSpPr txBox="1"/>
          <p:nvPr/>
        </p:nvSpPr>
        <p:spPr>
          <a:xfrm>
            <a:off x="323528" y="2197498"/>
            <a:ext cx="8616387" cy="1015663"/>
          </a:xfrm>
          <a:prstGeom prst="rect">
            <a:avLst/>
          </a:prstGeom>
          <a:noFill/>
        </p:spPr>
        <p:txBody>
          <a:bodyPr wrap="square" rtlCol="0">
            <a:spAutoFit/>
          </a:bodyPr>
          <a:lstStyle/>
          <a:p>
            <a:endParaRPr lang="fr-FR" sz="2000" dirty="0">
              <a:sym typeface="Wingdings" pitchFamily="2" charset="2"/>
            </a:endParaRPr>
          </a:p>
          <a:p>
            <a:r>
              <a:rPr lang="fr-FR" sz="2000" dirty="0">
                <a:sym typeface="Wingdings" pitchFamily="2" charset="2"/>
              </a:rPr>
              <a:t>Rectangle are </a:t>
            </a:r>
            <a:r>
              <a:rPr lang="fr-FR" sz="2000" dirty="0" err="1">
                <a:sym typeface="Wingdings" pitchFamily="2" charset="2"/>
              </a:rPr>
              <a:t>used</a:t>
            </a:r>
            <a:r>
              <a:rPr lang="fr-FR" sz="2000" dirty="0">
                <a:sym typeface="Wingdings" pitchFamily="2" charset="2"/>
              </a:rPr>
              <a:t> to frame : more </a:t>
            </a:r>
            <a:r>
              <a:rPr lang="fr-FR" sz="2000" dirty="0" err="1">
                <a:sym typeface="Wingdings" pitchFamily="2" charset="2"/>
              </a:rPr>
              <a:t>accurate</a:t>
            </a:r>
            <a:r>
              <a:rPr lang="fr-FR" sz="2000" dirty="0">
                <a:sym typeface="Wingdings" pitchFamily="2" charset="2"/>
              </a:rPr>
              <a:t> to </a:t>
            </a:r>
            <a:r>
              <a:rPr lang="fr-FR" sz="2000" dirty="0" err="1">
                <a:sym typeface="Wingdings" pitchFamily="2" charset="2"/>
              </a:rPr>
              <a:t>detect</a:t>
            </a:r>
            <a:r>
              <a:rPr lang="fr-FR" sz="2000" dirty="0">
                <a:sym typeface="Wingdings" pitchFamily="2" charset="2"/>
              </a:rPr>
              <a:t> the size of a </a:t>
            </a:r>
            <a:r>
              <a:rPr lang="fr-FR" sz="2000" dirty="0" err="1">
                <a:sym typeface="Wingdings" pitchFamily="2" charset="2"/>
              </a:rPr>
              <a:t>vehicle</a:t>
            </a:r>
            <a:r>
              <a:rPr lang="fr-FR" sz="2000" dirty="0">
                <a:sym typeface="Wingdings" pitchFamily="2" charset="2"/>
              </a:rPr>
              <a:t> -&gt; area of rectangle </a:t>
            </a:r>
            <a:r>
              <a:rPr lang="fr-FR" sz="2000" dirty="0" err="1">
                <a:sym typeface="Wingdings" pitchFamily="2" charset="2"/>
              </a:rPr>
              <a:t>is</a:t>
            </a:r>
            <a:r>
              <a:rPr lang="fr-FR" sz="2000" dirty="0">
                <a:sym typeface="Wingdings" pitchFamily="2" charset="2"/>
              </a:rPr>
              <a:t> </a:t>
            </a:r>
            <a:r>
              <a:rPr lang="fr-FR" sz="2000" dirty="0" err="1">
                <a:sym typeface="Wingdings" pitchFamily="2" charset="2"/>
              </a:rPr>
              <a:t>calculated</a:t>
            </a:r>
            <a:r>
              <a:rPr lang="fr-FR" sz="2000" dirty="0">
                <a:sym typeface="Wingdings" pitchFamily="2" charset="2"/>
              </a:rPr>
              <a:t> to </a:t>
            </a:r>
            <a:r>
              <a:rPr lang="fr-FR" sz="2000" dirty="0" err="1">
                <a:sym typeface="Wingdings" pitchFamily="2" charset="2"/>
              </a:rPr>
              <a:t>determine</a:t>
            </a:r>
            <a:r>
              <a:rPr lang="fr-FR" sz="2000" dirty="0">
                <a:sym typeface="Wingdings" pitchFamily="2" charset="2"/>
              </a:rPr>
              <a:t> size</a:t>
            </a:r>
            <a:endParaRPr lang="fr-FR" sz="2000" dirty="0"/>
          </a:p>
        </p:txBody>
      </p:sp>
      <p:pic>
        <p:nvPicPr>
          <p:cNvPr id="5" name="Image 4">
            <a:extLst>
              <a:ext uri="{FF2B5EF4-FFF2-40B4-BE49-F238E27FC236}">
                <a16:creationId xmlns:a16="http://schemas.microsoft.com/office/drawing/2014/main" id="{880200A6-7280-43EC-A4A2-6684A79F5150}"/>
              </a:ext>
            </a:extLst>
          </p:cNvPr>
          <p:cNvPicPr>
            <a:picLocks noChangeAspect="1"/>
          </p:cNvPicPr>
          <p:nvPr/>
        </p:nvPicPr>
        <p:blipFill>
          <a:blip r:embed="rId3"/>
          <a:stretch>
            <a:fillRect/>
          </a:stretch>
        </p:blipFill>
        <p:spPr>
          <a:xfrm>
            <a:off x="468313" y="1655343"/>
            <a:ext cx="4010025" cy="4191000"/>
          </a:xfrm>
          <a:prstGeom prst="rect">
            <a:avLst/>
          </a:prstGeom>
        </p:spPr>
      </p:pic>
      <p:pic>
        <p:nvPicPr>
          <p:cNvPr id="6" name="Image 5">
            <a:extLst>
              <a:ext uri="{FF2B5EF4-FFF2-40B4-BE49-F238E27FC236}">
                <a16:creationId xmlns:a16="http://schemas.microsoft.com/office/drawing/2014/main" id="{D640B38E-BF6A-4475-A03E-13111180E2D4}"/>
              </a:ext>
            </a:extLst>
          </p:cNvPr>
          <p:cNvPicPr>
            <a:picLocks noChangeAspect="1"/>
          </p:cNvPicPr>
          <p:nvPr/>
        </p:nvPicPr>
        <p:blipFill>
          <a:blip r:embed="rId4"/>
          <a:stretch>
            <a:fillRect/>
          </a:stretch>
        </p:blipFill>
        <p:spPr>
          <a:xfrm>
            <a:off x="4478338" y="1655343"/>
            <a:ext cx="3943350" cy="4238625"/>
          </a:xfrm>
          <a:prstGeom prst="rect">
            <a:avLst/>
          </a:prstGeom>
        </p:spPr>
      </p:pic>
      <p:sp>
        <p:nvSpPr>
          <p:cNvPr id="7" name="ZoneTexte 6">
            <a:extLst>
              <a:ext uri="{FF2B5EF4-FFF2-40B4-BE49-F238E27FC236}">
                <a16:creationId xmlns:a16="http://schemas.microsoft.com/office/drawing/2014/main" id="{2CB6840C-49BF-4BA4-A099-F58D030A0F58}"/>
              </a:ext>
            </a:extLst>
          </p:cNvPr>
          <p:cNvSpPr txBox="1"/>
          <p:nvPr/>
        </p:nvSpPr>
        <p:spPr>
          <a:xfrm>
            <a:off x="1653671" y="1135944"/>
            <a:ext cx="1653017" cy="461665"/>
          </a:xfrm>
          <a:prstGeom prst="rect">
            <a:avLst/>
          </a:prstGeom>
          <a:noFill/>
        </p:spPr>
        <p:txBody>
          <a:bodyPr wrap="none" rtlCol="0">
            <a:spAutoFit/>
          </a:bodyPr>
          <a:lstStyle/>
          <a:p>
            <a:r>
              <a:rPr lang="fr-FR" dirty="0" err="1"/>
              <a:t>Originally</a:t>
            </a:r>
            <a:endParaRPr lang="fr-BE" dirty="0"/>
          </a:p>
        </p:txBody>
      </p:sp>
      <p:sp>
        <p:nvSpPr>
          <p:cNvPr id="11" name="ZoneTexte 10">
            <a:extLst>
              <a:ext uri="{FF2B5EF4-FFF2-40B4-BE49-F238E27FC236}">
                <a16:creationId xmlns:a16="http://schemas.microsoft.com/office/drawing/2014/main" id="{4300981C-DC27-42F5-84C2-9698FB6976F7}"/>
              </a:ext>
            </a:extLst>
          </p:cNvPr>
          <p:cNvSpPr txBox="1"/>
          <p:nvPr/>
        </p:nvSpPr>
        <p:spPr>
          <a:xfrm>
            <a:off x="5623504" y="1128394"/>
            <a:ext cx="1678536" cy="461665"/>
          </a:xfrm>
          <a:prstGeom prst="rect">
            <a:avLst/>
          </a:prstGeom>
          <a:noFill/>
        </p:spPr>
        <p:txBody>
          <a:bodyPr wrap="none" rtlCol="0">
            <a:spAutoFit/>
          </a:bodyPr>
          <a:lstStyle/>
          <a:p>
            <a:r>
              <a:rPr lang="fr-FR" dirty="0" err="1"/>
              <a:t>Improved</a:t>
            </a:r>
            <a:endParaRPr lang="fr-BE" dirty="0"/>
          </a:p>
        </p:txBody>
      </p:sp>
    </p:spTree>
    <p:extLst>
      <p:ext uri="{BB962C8B-B14F-4D97-AF65-F5344CB8AC3E}">
        <p14:creationId xmlns:p14="http://schemas.microsoft.com/office/powerpoint/2010/main" val="310381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Improved Version 2</a:t>
            </a:r>
          </a:p>
        </p:txBody>
      </p:sp>
      <p:sp>
        <p:nvSpPr>
          <p:cNvPr id="3" name="Espace réservé du contenu 2"/>
          <p:cNvSpPr>
            <a:spLocks noGrp="1"/>
          </p:cNvSpPr>
          <p:nvPr>
            <p:ph idx="1"/>
          </p:nvPr>
        </p:nvSpPr>
        <p:spPr/>
        <p:txBody>
          <a:bodyPr/>
          <a:lstStyle/>
          <a:p>
            <a:r>
              <a:rPr lang="en-US" dirty="0"/>
              <a:t>Improvement 2 : </a:t>
            </a:r>
            <a:r>
              <a:rPr lang="en-US" sz="2400" dirty="0"/>
              <a:t>Priority vehicles</a:t>
            </a:r>
          </a:p>
          <a:p>
            <a:endParaRPr lang="en-US" sz="2400" dirty="0"/>
          </a:p>
          <a:p>
            <a:endParaRPr lang="en-US" dirty="0"/>
          </a:p>
        </p:txBody>
      </p:sp>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21</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10" name="ZoneTexte 9">
            <a:extLst>
              <a:ext uri="{FF2B5EF4-FFF2-40B4-BE49-F238E27FC236}">
                <a16:creationId xmlns:a16="http://schemas.microsoft.com/office/drawing/2014/main" id="{44825263-BAFB-9840-8FB4-1ECB73E10597}"/>
              </a:ext>
            </a:extLst>
          </p:cNvPr>
          <p:cNvSpPr txBox="1"/>
          <p:nvPr/>
        </p:nvSpPr>
        <p:spPr>
          <a:xfrm>
            <a:off x="5436295" y="2197498"/>
            <a:ext cx="3503620" cy="2554545"/>
          </a:xfrm>
          <a:prstGeom prst="rect">
            <a:avLst/>
          </a:prstGeom>
          <a:noFill/>
        </p:spPr>
        <p:txBody>
          <a:bodyPr wrap="square" rtlCol="0">
            <a:spAutoFit/>
          </a:bodyPr>
          <a:lstStyle/>
          <a:p>
            <a:r>
              <a:rPr lang="fr-FR" sz="2000" dirty="0" err="1"/>
              <a:t>When</a:t>
            </a:r>
            <a:r>
              <a:rPr lang="fr-FR" sz="2000" dirty="0"/>
              <a:t> a large </a:t>
            </a:r>
            <a:r>
              <a:rPr lang="fr-FR" sz="2000" dirty="0" err="1"/>
              <a:t>vehicle</a:t>
            </a:r>
            <a:r>
              <a:rPr lang="fr-FR" sz="2000" dirty="0"/>
              <a:t> </a:t>
            </a:r>
            <a:r>
              <a:rPr lang="fr-FR" sz="2000" dirty="0" err="1"/>
              <a:t>appears</a:t>
            </a:r>
            <a:r>
              <a:rPr lang="fr-FR" sz="2000" dirty="0"/>
              <a:t> on a road </a:t>
            </a:r>
          </a:p>
          <a:p>
            <a:r>
              <a:rPr lang="fr-FR" sz="2000" dirty="0"/>
              <a:t>(area &gt; </a:t>
            </a:r>
            <a:r>
              <a:rPr lang="fr-FR" sz="2000" dirty="0" err="1"/>
              <a:t>threshold</a:t>
            </a:r>
            <a:r>
              <a:rPr lang="fr-FR" sz="2000" dirty="0"/>
              <a:t>) : </a:t>
            </a:r>
          </a:p>
          <a:p>
            <a:r>
              <a:rPr lang="fr-FR" sz="2000" dirty="0"/>
              <a:t> </a:t>
            </a:r>
          </a:p>
          <a:p>
            <a:pPr marL="342900" indent="-342900">
              <a:buFont typeface="Wingdings" pitchFamily="2" charset="2"/>
              <a:buChar char="à"/>
            </a:pPr>
            <a:r>
              <a:rPr lang="fr-FR" sz="2000" dirty="0">
                <a:sym typeface="Wingdings" pitchFamily="2" charset="2"/>
              </a:rPr>
              <a:t>The </a:t>
            </a:r>
            <a:r>
              <a:rPr lang="fr-FR" sz="2000" dirty="0" err="1">
                <a:sym typeface="Wingdings" pitchFamily="2" charset="2"/>
              </a:rPr>
              <a:t>other</a:t>
            </a:r>
            <a:r>
              <a:rPr lang="fr-FR" sz="2000" dirty="0">
                <a:sym typeface="Wingdings" pitchFamily="2" charset="2"/>
              </a:rPr>
              <a:t> </a:t>
            </a:r>
            <a:r>
              <a:rPr lang="fr-FR" sz="2000" dirty="0" err="1">
                <a:sym typeface="Wingdings" pitchFamily="2" charset="2"/>
              </a:rPr>
              <a:t>vehicles</a:t>
            </a:r>
            <a:r>
              <a:rPr lang="fr-FR" sz="2000" dirty="0">
                <a:sym typeface="Wingdings" pitchFamily="2" charset="2"/>
              </a:rPr>
              <a:t> are not </a:t>
            </a:r>
            <a:r>
              <a:rPr lang="fr-FR" sz="2000" dirty="0" err="1">
                <a:sym typeface="Wingdings" pitchFamily="2" charset="2"/>
              </a:rPr>
              <a:t>counted</a:t>
            </a:r>
            <a:endParaRPr lang="fr-FR" sz="2000" dirty="0">
              <a:sym typeface="Wingdings" pitchFamily="2" charset="2"/>
            </a:endParaRPr>
          </a:p>
          <a:p>
            <a:pPr marL="342900" indent="-342900">
              <a:buFont typeface="Wingdings" pitchFamily="2" charset="2"/>
              <a:buChar char="à"/>
            </a:pPr>
            <a:r>
              <a:rPr lang="fr-FR" sz="2000" dirty="0">
                <a:sym typeface="Wingdings" pitchFamily="2" charset="2"/>
              </a:rPr>
              <a:t>Green light for </a:t>
            </a:r>
            <a:r>
              <a:rPr lang="fr-FR" sz="2000" dirty="0" err="1">
                <a:sym typeface="Wingdings" pitchFamily="2" charset="2"/>
              </a:rPr>
              <a:t>this</a:t>
            </a:r>
            <a:r>
              <a:rPr lang="fr-FR" sz="2000" dirty="0">
                <a:sym typeface="Wingdings" pitchFamily="2" charset="2"/>
              </a:rPr>
              <a:t> road</a:t>
            </a:r>
          </a:p>
        </p:txBody>
      </p:sp>
      <p:pic>
        <p:nvPicPr>
          <p:cNvPr id="8" name="Image 7">
            <a:extLst>
              <a:ext uri="{FF2B5EF4-FFF2-40B4-BE49-F238E27FC236}">
                <a16:creationId xmlns:a16="http://schemas.microsoft.com/office/drawing/2014/main" id="{52E582E5-4286-4345-BE86-C8A55E8967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42" r="2430"/>
          <a:stretch/>
        </p:blipFill>
        <p:spPr>
          <a:xfrm>
            <a:off x="345754" y="2192120"/>
            <a:ext cx="4971098" cy="3788928"/>
          </a:xfrm>
          <a:prstGeom prst="rect">
            <a:avLst/>
          </a:prstGeom>
        </p:spPr>
      </p:pic>
    </p:spTree>
    <p:extLst>
      <p:ext uri="{BB962C8B-B14F-4D97-AF65-F5344CB8AC3E}">
        <p14:creationId xmlns:p14="http://schemas.microsoft.com/office/powerpoint/2010/main" val="426344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22</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6" name="Titre 5">
            <a:extLst>
              <a:ext uri="{FF2B5EF4-FFF2-40B4-BE49-F238E27FC236}">
                <a16:creationId xmlns:a16="http://schemas.microsoft.com/office/drawing/2014/main" id="{5F597F4E-86FC-4DBF-BF6D-218DC750F9FE}"/>
              </a:ext>
            </a:extLst>
          </p:cNvPr>
          <p:cNvSpPr>
            <a:spLocks noGrp="1"/>
          </p:cNvSpPr>
          <p:nvPr>
            <p:ph type="title"/>
          </p:nvPr>
        </p:nvSpPr>
        <p:spPr/>
        <p:txBody>
          <a:bodyPr/>
          <a:lstStyle/>
          <a:p>
            <a:r>
              <a:rPr lang="fr-FR" dirty="0"/>
              <a:t>Prospect of </a:t>
            </a:r>
            <a:r>
              <a:rPr lang="fr-FR" dirty="0" err="1"/>
              <a:t>improvement</a:t>
            </a:r>
            <a:endParaRPr lang="fr-BE" dirty="0"/>
          </a:p>
        </p:txBody>
      </p:sp>
      <p:sp>
        <p:nvSpPr>
          <p:cNvPr id="9" name="Espace réservé du contenu 8">
            <a:extLst>
              <a:ext uri="{FF2B5EF4-FFF2-40B4-BE49-F238E27FC236}">
                <a16:creationId xmlns:a16="http://schemas.microsoft.com/office/drawing/2014/main" id="{915FDB7B-AA20-4CAF-903D-D56C89A060CA}"/>
              </a:ext>
            </a:extLst>
          </p:cNvPr>
          <p:cNvSpPr>
            <a:spLocks noGrp="1"/>
          </p:cNvSpPr>
          <p:nvPr>
            <p:ph idx="1"/>
          </p:nvPr>
        </p:nvSpPr>
        <p:spPr/>
        <p:txBody>
          <a:bodyPr/>
          <a:lstStyle/>
          <a:p>
            <a:pPr marL="0" indent="0">
              <a:buNone/>
            </a:pPr>
            <a:r>
              <a:rPr lang="fr-FR" dirty="0" err="1"/>
              <a:t>What</a:t>
            </a:r>
            <a:r>
              <a:rPr lang="fr-FR" dirty="0"/>
              <a:t> </a:t>
            </a:r>
            <a:r>
              <a:rPr lang="fr-FR" dirty="0" err="1"/>
              <a:t>could</a:t>
            </a:r>
            <a:r>
              <a:rPr lang="fr-FR" dirty="0"/>
              <a:t> </a:t>
            </a:r>
            <a:r>
              <a:rPr lang="fr-FR" dirty="0" err="1"/>
              <a:t>be</a:t>
            </a:r>
            <a:r>
              <a:rPr lang="fr-FR" dirty="0"/>
              <a:t> </a:t>
            </a:r>
            <a:r>
              <a:rPr lang="fr-FR" dirty="0" err="1"/>
              <a:t>even</a:t>
            </a:r>
            <a:r>
              <a:rPr lang="fr-FR" dirty="0"/>
              <a:t> more </a:t>
            </a:r>
            <a:r>
              <a:rPr lang="fr-FR" dirty="0" err="1"/>
              <a:t>improved</a:t>
            </a:r>
            <a:r>
              <a:rPr lang="fr-FR" dirty="0"/>
              <a:t>:</a:t>
            </a:r>
          </a:p>
          <a:p>
            <a:pPr>
              <a:buFont typeface="Arial" panose="020B0604020202020204" pitchFamily="34" charset="0"/>
              <a:buChar char="•"/>
            </a:pPr>
            <a:r>
              <a:rPr lang="fr-FR" dirty="0"/>
              <a:t>Adaptation to more </a:t>
            </a:r>
            <a:r>
              <a:rPr lang="fr-FR" dirty="0" err="1"/>
              <a:t>complex</a:t>
            </a:r>
            <a:r>
              <a:rPr lang="fr-FR" dirty="0"/>
              <a:t> </a:t>
            </a:r>
            <a:r>
              <a:rPr lang="fr-FR" dirty="0" err="1"/>
              <a:t>crossroads</a:t>
            </a:r>
            <a:endParaRPr lang="fr-FR" dirty="0"/>
          </a:p>
          <a:p>
            <a:pPr>
              <a:buFont typeface="Arial" panose="020B0604020202020204" pitchFamily="34" charset="0"/>
              <a:buChar char="•"/>
            </a:pPr>
            <a:r>
              <a:rPr lang="fr-FR" dirty="0" err="1"/>
              <a:t>Priority</a:t>
            </a:r>
            <a:r>
              <a:rPr lang="fr-FR" dirty="0"/>
              <a:t> for emergency </a:t>
            </a:r>
            <a:r>
              <a:rPr lang="fr-FR" dirty="0" err="1"/>
              <a:t>vehicles</a:t>
            </a:r>
            <a:r>
              <a:rPr lang="fr-FR" dirty="0"/>
              <a:t> over </a:t>
            </a:r>
            <a:r>
              <a:rPr lang="fr-FR" dirty="0" err="1"/>
              <a:t>priority</a:t>
            </a:r>
            <a:r>
              <a:rPr lang="fr-FR" dirty="0"/>
              <a:t> for trucks (</a:t>
            </a:r>
            <a:r>
              <a:rPr lang="fr-FR" dirty="0" err="1"/>
              <a:t>specific</a:t>
            </a:r>
            <a:r>
              <a:rPr lang="fr-FR" dirty="0"/>
              <a:t> </a:t>
            </a:r>
            <a:r>
              <a:rPr lang="fr-FR" dirty="0" err="1"/>
              <a:t>colors</a:t>
            </a:r>
            <a:r>
              <a:rPr lang="fr-FR" dirty="0"/>
              <a:t>)</a:t>
            </a:r>
            <a:endParaRPr lang="fr-BE" dirty="0"/>
          </a:p>
        </p:txBody>
      </p:sp>
    </p:spTree>
    <p:extLst>
      <p:ext uri="{BB962C8B-B14F-4D97-AF65-F5344CB8AC3E}">
        <p14:creationId xmlns:p14="http://schemas.microsoft.com/office/powerpoint/2010/main" val="114231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23</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D61F1C2E-308C-4C74-A066-F7BEC24E65AF}"/>
              </a:ext>
            </a:extLst>
          </p:cNvPr>
          <p:cNvSpPr>
            <a:spLocks noGrp="1"/>
          </p:cNvSpPr>
          <p:nvPr>
            <p:ph type="title"/>
          </p:nvPr>
        </p:nvSpPr>
        <p:spPr>
          <a:xfrm>
            <a:off x="457200" y="476672"/>
            <a:ext cx="8229600" cy="1143000"/>
          </a:xfrm>
        </p:spPr>
        <p:txBody>
          <a:bodyPr/>
          <a:lstStyle/>
          <a:p>
            <a:r>
              <a:rPr lang="fr-FR" dirty="0"/>
              <a:t>Project </a:t>
            </a:r>
            <a:r>
              <a:rPr lang="fr-FR" dirty="0" err="1"/>
              <a:t>presentation</a:t>
            </a:r>
            <a:r>
              <a:rPr lang="fr-FR" dirty="0"/>
              <a:t> </a:t>
            </a:r>
            <a:r>
              <a:rPr lang="fr-FR" dirty="0" err="1"/>
              <a:t>video</a:t>
            </a:r>
            <a:r>
              <a:rPr lang="fr-FR" dirty="0"/>
              <a:t> </a:t>
            </a:r>
            <a:endParaRPr lang="fr-BE" dirty="0"/>
          </a:p>
        </p:txBody>
      </p:sp>
      <p:sp>
        <p:nvSpPr>
          <p:cNvPr id="8" name="ZoneTexte 7">
            <a:extLst>
              <a:ext uri="{FF2B5EF4-FFF2-40B4-BE49-F238E27FC236}">
                <a16:creationId xmlns:a16="http://schemas.microsoft.com/office/drawing/2014/main" id="{0348E416-15A1-49DF-BC78-51C2E3F78883}"/>
              </a:ext>
            </a:extLst>
          </p:cNvPr>
          <p:cNvSpPr txBox="1"/>
          <p:nvPr/>
        </p:nvSpPr>
        <p:spPr>
          <a:xfrm>
            <a:off x="329586" y="1699581"/>
            <a:ext cx="7777385" cy="4093428"/>
          </a:xfrm>
          <a:prstGeom prst="rect">
            <a:avLst/>
          </a:prstGeom>
          <a:noFill/>
        </p:spPr>
        <p:txBody>
          <a:bodyPr wrap="none" rtlCol="0">
            <a:spAutoFit/>
          </a:bodyPr>
          <a:lstStyle/>
          <a:p>
            <a:r>
              <a:rPr lang="fr-FR" sz="2000" dirty="0" err="1">
                <a:solidFill>
                  <a:srgbClr val="1153B5"/>
                </a:solidFill>
              </a:rPr>
              <a:t>Youtube</a:t>
            </a:r>
            <a:r>
              <a:rPr lang="fr-FR" sz="2000" dirty="0">
                <a:solidFill>
                  <a:srgbClr val="1153B5"/>
                </a:solidFill>
              </a:rPr>
              <a:t> links:</a:t>
            </a:r>
          </a:p>
          <a:p>
            <a:endParaRPr lang="fr-FR" sz="2000" dirty="0">
              <a:solidFill>
                <a:srgbClr val="1153B5"/>
              </a:solidFill>
            </a:endParaRPr>
          </a:p>
          <a:p>
            <a:r>
              <a:rPr lang="fr-FR" sz="2000" dirty="0">
                <a:solidFill>
                  <a:srgbClr val="1153B5"/>
                </a:solidFill>
              </a:rPr>
              <a:t>Base tutorial:</a:t>
            </a:r>
          </a:p>
          <a:p>
            <a:r>
              <a:rPr lang="fr-BE" sz="2000" dirty="0">
                <a:solidFill>
                  <a:srgbClr val="1153B5"/>
                </a:solidFill>
                <a:hlinkClick r:id="rId3"/>
              </a:rPr>
              <a:t>https://www.youtube.com/watch?v=jQJlSoAfE3g&amp;t=25s</a:t>
            </a:r>
            <a:endParaRPr lang="fr-BE" sz="2000" dirty="0">
              <a:solidFill>
                <a:srgbClr val="1153B5"/>
              </a:solidFill>
            </a:endParaRPr>
          </a:p>
          <a:p>
            <a:endParaRPr lang="fr-FR" sz="2000" dirty="0">
              <a:solidFill>
                <a:srgbClr val="1153B5"/>
              </a:solidFill>
            </a:endParaRPr>
          </a:p>
          <a:p>
            <a:r>
              <a:rPr lang="fr-FR" sz="2000" dirty="0">
                <a:solidFill>
                  <a:srgbClr val="1153B5"/>
                </a:solidFill>
              </a:rPr>
              <a:t>I</a:t>
            </a:r>
            <a:r>
              <a:rPr lang="fr-BE" sz="2000" dirty="0" err="1">
                <a:solidFill>
                  <a:srgbClr val="1153B5"/>
                </a:solidFill>
              </a:rPr>
              <a:t>mproved</a:t>
            </a:r>
            <a:r>
              <a:rPr lang="fr-BE" sz="2000" dirty="0">
                <a:solidFill>
                  <a:srgbClr val="1153B5"/>
                </a:solidFill>
              </a:rPr>
              <a:t> version 1:</a:t>
            </a:r>
          </a:p>
          <a:p>
            <a:r>
              <a:rPr lang="fr-BE" sz="2000" dirty="0">
                <a:solidFill>
                  <a:srgbClr val="1153B5"/>
                </a:solidFill>
                <a:hlinkClick r:id="rId4"/>
              </a:rPr>
              <a:t>https://www.youtube.com/watch?v=-3C68o-8WWs&amp;t=21s</a:t>
            </a:r>
            <a:endParaRPr lang="fr-BE" sz="2000" dirty="0">
              <a:solidFill>
                <a:srgbClr val="1153B5"/>
              </a:solidFill>
            </a:endParaRPr>
          </a:p>
          <a:p>
            <a:endParaRPr lang="fr-FR" sz="2000" dirty="0">
              <a:solidFill>
                <a:srgbClr val="1153B5"/>
              </a:solidFill>
            </a:endParaRPr>
          </a:p>
          <a:p>
            <a:r>
              <a:rPr lang="fr-FR" sz="2000" dirty="0">
                <a:solidFill>
                  <a:srgbClr val="1153B5"/>
                </a:solidFill>
              </a:rPr>
              <a:t>I</a:t>
            </a:r>
            <a:r>
              <a:rPr lang="fr-BE" sz="2000" dirty="0" err="1">
                <a:solidFill>
                  <a:srgbClr val="1153B5"/>
                </a:solidFill>
              </a:rPr>
              <a:t>mproved</a:t>
            </a:r>
            <a:r>
              <a:rPr lang="fr-BE" sz="2000" dirty="0">
                <a:solidFill>
                  <a:srgbClr val="1153B5"/>
                </a:solidFill>
              </a:rPr>
              <a:t> version 2:</a:t>
            </a:r>
          </a:p>
          <a:p>
            <a:r>
              <a:rPr lang="fr-BE" sz="2000" dirty="0">
                <a:solidFill>
                  <a:srgbClr val="1153B5"/>
                </a:solidFill>
                <a:hlinkClick r:id="rId5"/>
              </a:rPr>
              <a:t>https://www.youtube.com/watch?v=j2LM9ZPuFI4</a:t>
            </a:r>
            <a:endParaRPr lang="fr-BE" sz="2000" dirty="0">
              <a:solidFill>
                <a:srgbClr val="1153B5"/>
              </a:solidFill>
            </a:endParaRPr>
          </a:p>
          <a:p>
            <a:endParaRPr lang="fr-FR" sz="2000" dirty="0">
              <a:solidFill>
                <a:srgbClr val="1153B5"/>
              </a:solidFill>
            </a:endParaRPr>
          </a:p>
          <a:p>
            <a:endParaRPr lang="fr-BE" sz="2000" dirty="0">
              <a:solidFill>
                <a:srgbClr val="1153B5"/>
              </a:solidFill>
            </a:endParaRPr>
          </a:p>
          <a:p>
            <a:endParaRPr lang="fr-BE" sz="2000" dirty="0">
              <a:solidFill>
                <a:srgbClr val="1153B5"/>
              </a:solidFill>
            </a:endParaRPr>
          </a:p>
        </p:txBody>
      </p:sp>
    </p:spTree>
    <p:extLst>
      <p:ext uri="{BB962C8B-B14F-4D97-AF65-F5344CB8AC3E}">
        <p14:creationId xmlns:p14="http://schemas.microsoft.com/office/powerpoint/2010/main" val="57212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24</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D61F1C2E-308C-4C74-A066-F7BEC24E65AF}"/>
              </a:ext>
            </a:extLst>
          </p:cNvPr>
          <p:cNvSpPr>
            <a:spLocks noGrp="1"/>
          </p:cNvSpPr>
          <p:nvPr>
            <p:ph type="title"/>
          </p:nvPr>
        </p:nvSpPr>
        <p:spPr>
          <a:xfrm>
            <a:off x="457200" y="476672"/>
            <a:ext cx="8229600" cy="1143000"/>
          </a:xfrm>
        </p:spPr>
        <p:txBody>
          <a:bodyPr/>
          <a:lstStyle/>
          <a:p>
            <a:r>
              <a:rPr lang="fr-FR" dirty="0" err="1"/>
              <a:t>Useful</a:t>
            </a:r>
            <a:r>
              <a:rPr lang="fr-FR" dirty="0"/>
              <a:t> links</a:t>
            </a:r>
            <a:endParaRPr lang="fr-BE" dirty="0"/>
          </a:p>
        </p:txBody>
      </p:sp>
      <p:sp>
        <p:nvSpPr>
          <p:cNvPr id="8" name="ZoneTexte 7">
            <a:extLst>
              <a:ext uri="{FF2B5EF4-FFF2-40B4-BE49-F238E27FC236}">
                <a16:creationId xmlns:a16="http://schemas.microsoft.com/office/drawing/2014/main" id="{0348E416-15A1-49DF-BC78-51C2E3F78883}"/>
              </a:ext>
            </a:extLst>
          </p:cNvPr>
          <p:cNvSpPr txBox="1"/>
          <p:nvPr/>
        </p:nvSpPr>
        <p:spPr>
          <a:xfrm>
            <a:off x="329586" y="1699581"/>
            <a:ext cx="8864221" cy="3785652"/>
          </a:xfrm>
          <a:prstGeom prst="rect">
            <a:avLst/>
          </a:prstGeom>
          <a:noFill/>
        </p:spPr>
        <p:txBody>
          <a:bodyPr wrap="none" rtlCol="0">
            <a:spAutoFit/>
          </a:bodyPr>
          <a:lstStyle/>
          <a:p>
            <a:r>
              <a:rPr lang="fr-FR" sz="2000" dirty="0" err="1">
                <a:solidFill>
                  <a:srgbClr val="1153B5"/>
                </a:solidFill>
              </a:rPr>
              <a:t>Youtube</a:t>
            </a:r>
            <a:r>
              <a:rPr lang="fr-FR" sz="2000" dirty="0">
                <a:solidFill>
                  <a:srgbClr val="1153B5"/>
                </a:solidFill>
              </a:rPr>
              <a:t> </a:t>
            </a:r>
            <a:r>
              <a:rPr lang="fr-FR" sz="2000" dirty="0" err="1">
                <a:solidFill>
                  <a:srgbClr val="1153B5"/>
                </a:solidFill>
              </a:rPr>
              <a:t>channel</a:t>
            </a:r>
            <a:r>
              <a:rPr lang="fr-FR" sz="2000" dirty="0">
                <a:solidFill>
                  <a:srgbClr val="1153B5"/>
                </a:solidFill>
              </a:rPr>
              <a:t>:</a:t>
            </a:r>
          </a:p>
          <a:p>
            <a:r>
              <a:rPr lang="fr-FR" sz="2000" dirty="0">
                <a:solidFill>
                  <a:srgbClr val="1153B5"/>
                </a:solidFill>
                <a:hlinkClick r:id="rId3"/>
              </a:rPr>
              <a:t>https://www.youtube.com/channel/UCRLHQksECPiZ9VwZONcNINQ</a:t>
            </a:r>
            <a:endParaRPr lang="fr-FR" sz="2000" dirty="0">
              <a:solidFill>
                <a:srgbClr val="1153B5"/>
              </a:solidFill>
            </a:endParaRPr>
          </a:p>
          <a:p>
            <a:endParaRPr lang="fr-FR" sz="2000" dirty="0">
              <a:solidFill>
                <a:srgbClr val="1153B5"/>
              </a:solidFill>
            </a:endParaRPr>
          </a:p>
          <a:p>
            <a:r>
              <a:rPr lang="fr-FR" sz="2000" dirty="0">
                <a:solidFill>
                  <a:srgbClr val="1153B5"/>
                </a:solidFill>
              </a:rPr>
              <a:t>Base tutorial:</a:t>
            </a:r>
          </a:p>
          <a:p>
            <a:r>
              <a:rPr lang="fr-BE" sz="2000" dirty="0">
                <a:solidFill>
                  <a:srgbClr val="1153B5"/>
                </a:solidFill>
                <a:hlinkClick r:id="rId4"/>
              </a:rPr>
              <a:t>http://www.instructables.com/id/Smart-Traffic-Light/</a:t>
            </a:r>
            <a:endParaRPr lang="fr-BE" sz="2000" dirty="0">
              <a:solidFill>
                <a:srgbClr val="1153B5"/>
              </a:solidFill>
            </a:endParaRPr>
          </a:p>
          <a:p>
            <a:endParaRPr lang="fr-FR" sz="2000" dirty="0">
              <a:solidFill>
                <a:srgbClr val="1153B5"/>
              </a:solidFill>
            </a:endParaRPr>
          </a:p>
          <a:p>
            <a:r>
              <a:rPr lang="fr-FR" sz="2000" dirty="0">
                <a:solidFill>
                  <a:srgbClr val="1153B5"/>
                </a:solidFill>
              </a:rPr>
              <a:t>GitHub</a:t>
            </a:r>
            <a:endParaRPr lang="fr-BE" sz="2000" dirty="0">
              <a:solidFill>
                <a:srgbClr val="1153B5"/>
              </a:solidFill>
            </a:endParaRPr>
          </a:p>
          <a:p>
            <a:r>
              <a:rPr lang="fr-BE" sz="2000" dirty="0">
                <a:solidFill>
                  <a:srgbClr val="1153B5"/>
                </a:solidFill>
                <a:hlinkClick r:id="rId5"/>
              </a:rPr>
              <a:t>https://github.com/Twitwi96/Smart-traffic-light-2</a:t>
            </a:r>
            <a:endParaRPr lang="fr-BE" sz="2000" dirty="0">
              <a:solidFill>
                <a:srgbClr val="1153B5"/>
              </a:solidFill>
            </a:endParaRPr>
          </a:p>
          <a:p>
            <a:endParaRPr lang="fr-FR" sz="2000" dirty="0">
              <a:solidFill>
                <a:srgbClr val="1153B5"/>
              </a:solidFill>
            </a:endParaRPr>
          </a:p>
          <a:p>
            <a:endParaRPr lang="fr-FR" sz="2000" dirty="0">
              <a:solidFill>
                <a:srgbClr val="1153B5"/>
              </a:solidFill>
            </a:endParaRPr>
          </a:p>
          <a:p>
            <a:endParaRPr lang="fr-BE" sz="2000" dirty="0">
              <a:solidFill>
                <a:srgbClr val="1153B5"/>
              </a:solidFill>
            </a:endParaRPr>
          </a:p>
          <a:p>
            <a:endParaRPr lang="fr-BE" sz="2000" dirty="0">
              <a:solidFill>
                <a:srgbClr val="1153B5"/>
              </a:solidFill>
            </a:endParaRPr>
          </a:p>
        </p:txBody>
      </p:sp>
    </p:spTree>
    <p:extLst>
      <p:ext uri="{BB962C8B-B14F-4D97-AF65-F5344CB8AC3E}">
        <p14:creationId xmlns:p14="http://schemas.microsoft.com/office/powerpoint/2010/main" val="1642104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25</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D61F1C2E-308C-4C74-A066-F7BEC24E65AF}"/>
              </a:ext>
            </a:extLst>
          </p:cNvPr>
          <p:cNvSpPr>
            <a:spLocks noGrp="1"/>
          </p:cNvSpPr>
          <p:nvPr>
            <p:ph type="title"/>
          </p:nvPr>
        </p:nvSpPr>
        <p:spPr>
          <a:xfrm>
            <a:off x="457200" y="2996952"/>
            <a:ext cx="8229600" cy="1143000"/>
          </a:xfrm>
        </p:spPr>
        <p:txBody>
          <a:bodyPr/>
          <a:lstStyle/>
          <a:p>
            <a:r>
              <a:rPr lang="fr-FR" dirty="0" err="1"/>
              <a:t>Thank</a:t>
            </a:r>
            <a:r>
              <a:rPr lang="fr-FR" dirty="0"/>
              <a:t> </a:t>
            </a:r>
            <a:r>
              <a:rPr lang="fr-FR" dirty="0" err="1"/>
              <a:t>you</a:t>
            </a:r>
            <a:r>
              <a:rPr lang="fr-FR" dirty="0"/>
              <a:t> for </a:t>
            </a:r>
            <a:r>
              <a:rPr lang="fr-FR" dirty="0" err="1"/>
              <a:t>your</a:t>
            </a:r>
            <a:r>
              <a:rPr lang="fr-FR" dirty="0"/>
              <a:t> attention !</a:t>
            </a:r>
            <a:endParaRPr lang="fr-BE" dirty="0"/>
          </a:p>
        </p:txBody>
      </p:sp>
    </p:spTree>
    <p:extLst>
      <p:ext uri="{BB962C8B-B14F-4D97-AF65-F5344CB8AC3E}">
        <p14:creationId xmlns:p14="http://schemas.microsoft.com/office/powerpoint/2010/main" val="2810003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3</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a:t>Tutorial version</a:t>
            </a:r>
            <a:endParaRPr lang="fr-BE" dirty="0"/>
          </a:p>
        </p:txBody>
      </p:sp>
      <p:sp>
        <p:nvSpPr>
          <p:cNvPr id="9" name="Espace réservé du contenu 8">
            <a:extLst>
              <a:ext uri="{FF2B5EF4-FFF2-40B4-BE49-F238E27FC236}">
                <a16:creationId xmlns:a16="http://schemas.microsoft.com/office/drawing/2014/main" id="{7CC18D9D-DFEB-4A7B-84D4-9CCE8D5EA42D}"/>
              </a:ext>
            </a:extLst>
          </p:cNvPr>
          <p:cNvSpPr>
            <a:spLocks noGrp="1"/>
          </p:cNvSpPr>
          <p:nvPr>
            <p:ph idx="1"/>
          </p:nvPr>
        </p:nvSpPr>
        <p:spPr/>
        <p:txBody>
          <a:bodyPr/>
          <a:lstStyle/>
          <a:p>
            <a:r>
              <a:rPr lang="fr-FR" dirty="0"/>
              <a:t> Objectives</a:t>
            </a:r>
          </a:p>
          <a:p>
            <a:pPr marL="0" indent="0">
              <a:buNone/>
            </a:pPr>
            <a:endParaRPr lang="fr-FR" dirty="0"/>
          </a:p>
          <a:p>
            <a:pPr>
              <a:buFont typeface="Arial" panose="020B0604020202020204" pitchFamily="34" charset="0"/>
              <a:buChar char="•"/>
            </a:pPr>
            <a:r>
              <a:rPr lang="fr-FR" sz="2800" dirty="0" err="1"/>
              <a:t>Detect</a:t>
            </a:r>
            <a:r>
              <a:rPr lang="fr-FR" sz="2800" dirty="0"/>
              <a:t> cars on </a:t>
            </a:r>
            <a:r>
              <a:rPr lang="fr-FR" sz="2800" dirty="0" err="1"/>
              <a:t>roads</a:t>
            </a:r>
            <a:endParaRPr lang="fr-FR" sz="2800" dirty="0"/>
          </a:p>
          <a:p>
            <a:pPr>
              <a:buFont typeface="Arial" panose="020B0604020202020204" pitchFamily="34" charset="0"/>
              <a:buChar char="•"/>
            </a:pPr>
            <a:r>
              <a:rPr lang="fr-FR" sz="2800" dirty="0"/>
              <a:t>Traffic lights control </a:t>
            </a:r>
            <a:r>
              <a:rPr lang="fr-FR" sz="2800" dirty="0" err="1"/>
              <a:t>based</a:t>
            </a:r>
            <a:r>
              <a:rPr lang="fr-FR" sz="2800" dirty="0"/>
              <a:t> on </a:t>
            </a:r>
            <a:r>
              <a:rPr lang="fr-FR" sz="2800" dirty="0" err="1"/>
              <a:t>number</a:t>
            </a:r>
            <a:r>
              <a:rPr lang="fr-FR" sz="2800" dirty="0"/>
              <a:t> of cars in </a:t>
            </a:r>
            <a:r>
              <a:rPr lang="fr-FR" sz="2800" dirty="0" err="1"/>
              <a:t>each</a:t>
            </a:r>
            <a:r>
              <a:rPr lang="fr-FR" sz="2800" dirty="0"/>
              <a:t> road</a:t>
            </a:r>
          </a:p>
          <a:p>
            <a:endParaRPr lang="fr-FR" dirty="0"/>
          </a:p>
          <a:p>
            <a:endParaRPr lang="fr-BE" dirty="0"/>
          </a:p>
        </p:txBody>
      </p:sp>
    </p:spTree>
    <p:extLst>
      <p:ext uri="{BB962C8B-B14F-4D97-AF65-F5344CB8AC3E}">
        <p14:creationId xmlns:p14="http://schemas.microsoft.com/office/powerpoint/2010/main" val="2727706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4</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a:t>Components</a:t>
            </a:r>
            <a:endParaRPr lang="fr-BE" dirty="0"/>
          </a:p>
        </p:txBody>
      </p:sp>
      <p:pic>
        <p:nvPicPr>
          <p:cNvPr id="6" name="Image 5">
            <a:extLst>
              <a:ext uri="{FF2B5EF4-FFF2-40B4-BE49-F238E27FC236}">
                <a16:creationId xmlns:a16="http://schemas.microsoft.com/office/drawing/2014/main" id="{2EB176E6-16E0-42F8-88A5-E96F16CF3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1064910"/>
            <a:ext cx="3226433" cy="4301911"/>
          </a:xfrm>
          <a:prstGeom prst="rect">
            <a:avLst/>
          </a:prstGeom>
        </p:spPr>
      </p:pic>
      <p:pic>
        <p:nvPicPr>
          <p:cNvPr id="10" name="Image 9">
            <a:extLst>
              <a:ext uri="{FF2B5EF4-FFF2-40B4-BE49-F238E27FC236}">
                <a16:creationId xmlns:a16="http://schemas.microsoft.com/office/drawing/2014/main" id="{F7BB7144-9146-4C0F-ADB5-A6202F668E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52" y="1064910"/>
            <a:ext cx="3764088" cy="2823066"/>
          </a:xfrm>
          <a:prstGeom prst="rect">
            <a:avLst/>
          </a:prstGeom>
        </p:spPr>
      </p:pic>
      <p:sp>
        <p:nvSpPr>
          <p:cNvPr id="12" name="ZoneTexte 11">
            <a:extLst>
              <a:ext uri="{FF2B5EF4-FFF2-40B4-BE49-F238E27FC236}">
                <a16:creationId xmlns:a16="http://schemas.microsoft.com/office/drawing/2014/main" id="{13E833A1-7C79-4D5C-A051-BC81B58AF6CF}"/>
              </a:ext>
            </a:extLst>
          </p:cNvPr>
          <p:cNvSpPr txBox="1"/>
          <p:nvPr/>
        </p:nvSpPr>
        <p:spPr>
          <a:xfrm>
            <a:off x="5426279" y="1957745"/>
            <a:ext cx="3042744" cy="643467"/>
          </a:xfrm>
          <a:prstGeom prst="rect">
            <a:avLst/>
          </a:prstGeom>
        </p:spPr>
        <p:txBody>
          <a:bodyPr vert="horz" wrap="square" lIns="91440" tIns="45720" rIns="91440" bIns="45720" rtlCol="0">
            <a:normAutofit fontScale="77500" lnSpcReduction="20000"/>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r>
              <a:rPr kumimoji="0" lang="fr-FR" sz="2800" b="1" i="0" u="none" strike="noStrike" kern="1200" cap="none" spc="0" normalizeH="0" baseline="0" noProof="0" dirty="0">
                <a:ln>
                  <a:solidFill>
                    <a:srgbClr val="FF0000"/>
                  </a:solidFill>
                </a:ln>
                <a:solidFill>
                  <a:srgbClr val="FFFF00"/>
                </a:solidFill>
                <a:effectLst/>
                <a:uLnTx/>
                <a:uFillTx/>
                <a:latin typeface="Calibri" pitchFamily="34" charset="0"/>
                <a:ea typeface="Calibri" pitchFamily="34" charset="0"/>
                <a:cs typeface="Times New Roman" pitchFamily="18" charset="0"/>
              </a:rPr>
              <a:t>Traffic Lights </a:t>
            </a:r>
            <a:r>
              <a:rPr kumimoji="0" lang="fr-FR" sz="2800" b="1" i="0" u="none" strike="noStrike" kern="1200" cap="none" spc="0" normalizeH="0" baseline="0" noProof="0" dirty="0" err="1">
                <a:ln>
                  <a:solidFill>
                    <a:srgbClr val="FF0000"/>
                  </a:solidFill>
                </a:ln>
                <a:solidFill>
                  <a:srgbClr val="FFFF00"/>
                </a:solidFill>
                <a:effectLst/>
                <a:uLnTx/>
                <a:uFillTx/>
                <a:latin typeface="Calibri" pitchFamily="34" charset="0"/>
                <a:ea typeface="Calibri" pitchFamily="34" charset="0"/>
                <a:cs typeface="Times New Roman" pitchFamily="18" charset="0"/>
              </a:rPr>
              <a:t>with</a:t>
            </a:r>
            <a:r>
              <a:rPr kumimoji="0" lang="fr-FR" sz="2800" b="1" i="0" u="none" strike="noStrike" kern="1200" cap="none" spc="0" normalizeH="0" baseline="0" noProof="0" dirty="0">
                <a:ln>
                  <a:solidFill>
                    <a:srgbClr val="FF0000"/>
                  </a:solidFill>
                </a:ln>
                <a:solidFill>
                  <a:srgbClr val="FFFF00"/>
                </a:solidFill>
                <a:effectLst/>
                <a:uLnTx/>
                <a:uFillTx/>
                <a:latin typeface="Calibri" pitchFamily="34" charset="0"/>
                <a:ea typeface="Calibri" pitchFamily="34" charset="0"/>
                <a:cs typeface="Times New Roman" pitchFamily="18" charset="0"/>
              </a:rPr>
              <a:t> </a:t>
            </a:r>
            <a:r>
              <a:rPr kumimoji="0" lang="fr-FR" sz="2800" b="1" i="0" u="none" strike="noStrike" kern="1200" cap="none" spc="0" normalizeH="0" baseline="0" noProof="0" dirty="0" err="1">
                <a:ln>
                  <a:solidFill>
                    <a:srgbClr val="FF0000"/>
                  </a:solidFill>
                </a:ln>
                <a:solidFill>
                  <a:srgbClr val="FFFF00"/>
                </a:solidFill>
                <a:effectLst/>
                <a:uLnTx/>
                <a:uFillTx/>
                <a:latin typeface="Calibri" pitchFamily="34" charset="0"/>
                <a:ea typeface="Calibri" pitchFamily="34" charset="0"/>
                <a:cs typeface="Times New Roman" pitchFamily="18" charset="0"/>
              </a:rPr>
              <a:t>LEDs</a:t>
            </a:r>
            <a:endParaRPr kumimoji="0" lang="fr-FR" sz="2800" b="1" i="0" u="none" strike="noStrike" kern="1200" cap="none" spc="0" normalizeH="0" baseline="0" noProof="0" dirty="0">
              <a:ln>
                <a:solidFill>
                  <a:srgbClr val="FF0000"/>
                </a:solidFill>
              </a:ln>
              <a:solidFill>
                <a:srgbClr val="FFFF00"/>
              </a:solidFill>
              <a:effectLst/>
              <a:uLnTx/>
              <a:uFillTx/>
              <a:latin typeface="Calibri" pitchFamily="34" charset="0"/>
              <a:ea typeface="Calibri" pitchFamily="34" charset="0"/>
              <a:cs typeface="Times New Roman" pitchFamily="18" charset="0"/>
            </a:endParaRPr>
          </a:p>
        </p:txBody>
      </p:sp>
      <p:sp>
        <p:nvSpPr>
          <p:cNvPr id="13" name="ZoneTexte 12">
            <a:extLst>
              <a:ext uri="{FF2B5EF4-FFF2-40B4-BE49-F238E27FC236}">
                <a16:creationId xmlns:a16="http://schemas.microsoft.com/office/drawing/2014/main" id="{566B5684-8F81-4BB3-846B-5613A5C0863D}"/>
              </a:ext>
            </a:extLst>
          </p:cNvPr>
          <p:cNvSpPr txBox="1"/>
          <p:nvPr/>
        </p:nvSpPr>
        <p:spPr>
          <a:xfrm>
            <a:off x="1793476" y="3289286"/>
            <a:ext cx="2630311" cy="643467"/>
          </a:xfrm>
          <a:prstGeom prst="rect">
            <a:avLst/>
          </a:prstGeom>
        </p:spPr>
        <p:txBody>
          <a:bodyPr vert="horz" wrap="squar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r>
              <a:rPr kumimoji="0" lang="fr-FR" sz="2800" b="0" i="0" u="none" strike="noStrike" kern="1200" cap="none" spc="0" normalizeH="0" baseline="0" noProof="0" dirty="0" err="1">
                <a:ln>
                  <a:solidFill>
                    <a:srgbClr val="FF0000"/>
                  </a:solidFill>
                </a:ln>
                <a:solidFill>
                  <a:srgbClr val="FFFF00"/>
                </a:solidFill>
                <a:effectLst/>
                <a:uLnTx/>
                <a:uFillTx/>
                <a:latin typeface="Calibri" pitchFamily="34" charset="0"/>
                <a:ea typeface="Calibri" pitchFamily="34" charset="0"/>
                <a:cs typeface="Times New Roman" pitchFamily="18" charset="0"/>
              </a:rPr>
              <a:t>Raspberry</a:t>
            </a:r>
            <a:r>
              <a:rPr kumimoji="0" lang="fr-FR" sz="2800" b="0" i="0" u="none" strike="noStrike" kern="1200" cap="none" spc="0" normalizeH="0" baseline="0" noProof="0" dirty="0">
                <a:ln>
                  <a:solidFill>
                    <a:srgbClr val="FF0000"/>
                  </a:solidFill>
                </a:ln>
                <a:solidFill>
                  <a:srgbClr val="FFFF00"/>
                </a:solidFill>
                <a:effectLst/>
                <a:uLnTx/>
                <a:uFillTx/>
                <a:latin typeface="Calibri" pitchFamily="34" charset="0"/>
                <a:ea typeface="Calibri" pitchFamily="34" charset="0"/>
                <a:cs typeface="Times New Roman" pitchFamily="18" charset="0"/>
              </a:rPr>
              <a:t> PI</a:t>
            </a:r>
          </a:p>
        </p:txBody>
      </p:sp>
      <p:sp>
        <p:nvSpPr>
          <p:cNvPr id="2" name="ZoneTexte 1">
            <a:extLst>
              <a:ext uri="{FF2B5EF4-FFF2-40B4-BE49-F238E27FC236}">
                <a16:creationId xmlns:a16="http://schemas.microsoft.com/office/drawing/2014/main" id="{6D284325-6F5E-4872-AA34-1D43EBA72635}"/>
              </a:ext>
            </a:extLst>
          </p:cNvPr>
          <p:cNvSpPr txBox="1"/>
          <p:nvPr/>
        </p:nvSpPr>
        <p:spPr>
          <a:xfrm>
            <a:off x="377615" y="4427270"/>
            <a:ext cx="4014240" cy="1200329"/>
          </a:xfrm>
          <a:prstGeom prst="rect">
            <a:avLst/>
          </a:prstGeom>
          <a:noFill/>
        </p:spPr>
        <p:txBody>
          <a:bodyPr wrap="none" rtlCol="0">
            <a:spAutoFit/>
          </a:bodyPr>
          <a:lstStyle/>
          <a:p>
            <a:pPr marL="342900" indent="-342900">
              <a:buFont typeface="Arial" panose="020B0604020202020204" pitchFamily="34" charset="0"/>
              <a:buChar char="•"/>
            </a:pPr>
            <a:r>
              <a:rPr lang="fr-FR" dirty="0">
                <a:solidFill>
                  <a:srgbClr val="1153B5"/>
                </a:solidFill>
                <a:latin typeface="+mn-lt"/>
              </a:rPr>
              <a:t>Manage cars </a:t>
            </a:r>
            <a:r>
              <a:rPr lang="fr-FR" dirty="0" err="1">
                <a:solidFill>
                  <a:srgbClr val="1153B5"/>
                </a:solidFill>
                <a:latin typeface="+mn-lt"/>
              </a:rPr>
              <a:t>detection</a:t>
            </a:r>
            <a:endParaRPr lang="fr-FR" dirty="0">
              <a:solidFill>
                <a:srgbClr val="1153B5"/>
              </a:solidFill>
              <a:latin typeface="+mn-lt"/>
            </a:endParaRPr>
          </a:p>
          <a:p>
            <a:pPr marL="342900" indent="-342900">
              <a:buFont typeface="Arial" panose="020B0604020202020204" pitchFamily="34" charset="0"/>
              <a:buChar char="•"/>
            </a:pPr>
            <a:r>
              <a:rPr lang="fr-FR" dirty="0">
                <a:solidFill>
                  <a:srgbClr val="1153B5"/>
                </a:solidFill>
                <a:latin typeface="+mn-lt"/>
              </a:rPr>
              <a:t>Manage cars </a:t>
            </a:r>
            <a:r>
              <a:rPr lang="fr-FR" dirty="0" err="1">
                <a:solidFill>
                  <a:srgbClr val="1153B5"/>
                </a:solidFill>
                <a:latin typeface="+mn-lt"/>
              </a:rPr>
              <a:t>counter</a:t>
            </a:r>
            <a:endParaRPr lang="fr-FR" dirty="0">
              <a:solidFill>
                <a:srgbClr val="1153B5"/>
              </a:solidFill>
              <a:latin typeface="+mn-lt"/>
            </a:endParaRPr>
          </a:p>
          <a:p>
            <a:pPr marL="342900" indent="-342900">
              <a:buFont typeface="Arial" panose="020B0604020202020204" pitchFamily="34" charset="0"/>
              <a:buChar char="•"/>
            </a:pPr>
            <a:r>
              <a:rPr lang="fr-FR" dirty="0" err="1">
                <a:solidFill>
                  <a:srgbClr val="1153B5"/>
                </a:solidFill>
                <a:latin typeface="+mn-lt"/>
              </a:rPr>
              <a:t>Send</a:t>
            </a:r>
            <a:r>
              <a:rPr lang="fr-FR" dirty="0">
                <a:solidFill>
                  <a:srgbClr val="1153B5"/>
                </a:solidFill>
                <a:latin typeface="+mn-lt"/>
              </a:rPr>
              <a:t> </a:t>
            </a:r>
            <a:r>
              <a:rPr lang="fr-FR" dirty="0" err="1">
                <a:solidFill>
                  <a:srgbClr val="1153B5"/>
                </a:solidFill>
                <a:latin typeface="+mn-lt"/>
              </a:rPr>
              <a:t>signals</a:t>
            </a:r>
            <a:r>
              <a:rPr lang="fr-FR" dirty="0">
                <a:solidFill>
                  <a:srgbClr val="1153B5"/>
                </a:solidFill>
                <a:latin typeface="+mn-lt"/>
              </a:rPr>
              <a:t> to </a:t>
            </a:r>
            <a:r>
              <a:rPr lang="fr-FR" dirty="0" err="1">
                <a:solidFill>
                  <a:srgbClr val="1153B5"/>
                </a:solidFill>
                <a:latin typeface="+mn-lt"/>
              </a:rPr>
              <a:t>leds</a:t>
            </a:r>
            <a:endParaRPr lang="fr-BE" dirty="0">
              <a:solidFill>
                <a:srgbClr val="1153B5"/>
              </a:solidFill>
              <a:latin typeface="+mn-lt"/>
            </a:endParaRPr>
          </a:p>
        </p:txBody>
      </p:sp>
    </p:spTree>
    <p:extLst>
      <p:ext uri="{BB962C8B-B14F-4D97-AF65-F5344CB8AC3E}">
        <p14:creationId xmlns:p14="http://schemas.microsoft.com/office/powerpoint/2010/main" val="3634678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5</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a:t>Components</a:t>
            </a:r>
            <a:endParaRPr lang="fr-BE" dirty="0"/>
          </a:p>
        </p:txBody>
      </p:sp>
      <p:pic>
        <p:nvPicPr>
          <p:cNvPr id="6" name="Image 5">
            <a:extLst>
              <a:ext uri="{FF2B5EF4-FFF2-40B4-BE49-F238E27FC236}">
                <a16:creationId xmlns:a16="http://schemas.microsoft.com/office/drawing/2014/main" id="{D910ED3A-D99E-4365-A48B-7495B9C1D0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33" y="1304748"/>
            <a:ext cx="3226433" cy="4301911"/>
          </a:xfrm>
          <a:prstGeom prst="rect">
            <a:avLst/>
          </a:prstGeom>
        </p:spPr>
      </p:pic>
      <p:sp>
        <p:nvSpPr>
          <p:cNvPr id="8" name="ZoneTexte 7">
            <a:extLst>
              <a:ext uri="{FF2B5EF4-FFF2-40B4-BE49-F238E27FC236}">
                <a16:creationId xmlns:a16="http://schemas.microsoft.com/office/drawing/2014/main" id="{7EFDB514-92A4-4036-AECE-8A49F4448939}"/>
              </a:ext>
            </a:extLst>
          </p:cNvPr>
          <p:cNvSpPr txBox="1"/>
          <p:nvPr/>
        </p:nvSpPr>
        <p:spPr>
          <a:xfrm>
            <a:off x="903111" y="1501422"/>
            <a:ext cx="2630311" cy="643467"/>
          </a:xfrm>
          <a:prstGeom prst="rect">
            <a:avLst/>
          </a:prstGeom>
        </p:spPr>
        <p:txBody>
          <a:bodyPr vert="horz" wrap="squar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r>
              <a:rPr kumimoji="0" lang="fr-FR" sz="2800" b="0" i="0" u="none" strike="noStrike" kern="1200" cap="none" spc="0" normalizeH="0" baseline="0" noProof="0" dirty="0">
                <a:ln>
                  <a:noFill/>
                </a:ln>
                <a:solidFill>
                  <a:schemeClr val="accent2">
                    <a:lumMod val="60000"/>
                    <a:lumOff val="40000"/>
                  </a:schemeClr>
                </a:solidFill>
                <a:effectLst/>
                <a:uLnTx/>
                <a:uFillTx/>
                <a:latin typeface="Calibri" pitchFamily="34" charset="0"/>
                <a:ea typeface="Calibri" pitchFamily="34" charset="0"/>
                <a:cs typeface="Times New Roman" pitchFamily="18" charset="0"/>
              </a:rPr>
              <a:t>Webcam</a:t>
            </a:r>
          </a:p>
        </p:txBody>
      </p:sp>
      <p:sp>
        <p:nvSpPr>
          <p:cNvPr id="2" name="ZoneTexte 1">
            <a:extLst>
              <a:ext uri="{FF2B5EF4-FFF2-40B4-BE49-F238E27FC236}">
                <a16:creationId xmlns:a16="http://schemas.microsoft.com/office/drawing/2014/main" id="{3DADB507-54D3-4D09-9353-67CB6A683859}"/>
              </a:ext>
            </a:extLst>
          </p:cNvPr>
          <p:cNvSpPr txBox="1"/>
          <p:nvPr/>
        </p:nvSpPr>
        <p:spPr>
          <a:xfrm>
            <a:off x="3975688" y="931128"/>
            <a:ext cx="4865434" cy="5878532"/>
          </a:xfrm>
          <a:prstGeom prst="rect">
            <a:avLst/>
          </a:prstGeom>
          <a:noFill/>
        </p:spPr>
        <p:txBody>
          <a:bodyPr wrap="none" rtlCol="0">
            <a:spAutoFit/>
          </a:bodyPr>
          <a:lstStyle/>
          <a:p>
            <a:r>
              <a:rPr lang="fr-FR" dirty="0">
                <a:solidFill>
                  <a:srgbClr val="1153B5"/>
                </a:solidFill>
              </a:rPr>
              <a:t>In original tutorial, </a:t>
            </a:r>
            <a:r>
              <a:rPr lang="fr-FR" dirty="0" err="1">
                <a:solidFill>
                  <a:srgbClr val="1153B5"/>
                </a:solidFill>
              </a:rPr>
              <a:t>PiCamera</a:t>
            </a:r>
            <a:r>
              <a:rPr lang="fr-FR" dirty="0">
                <a:solidFill>
                  <a:srgbClr val="1153B5"/>
                </a:solidFill>
              </a:rPr>
              <a:t> </a:t>
            </a:r>
          </a:p>
          <a:p>
            <a:r>
              <a:rPr lang="fr-FR" dirty="0" err="1">
                <a:solidFill>
                  <a:srgbClr val="1153B5"/>
                </a:solidFill>
              </a:rPr>
              <a:t>was</a:t>
            </a:r>
            <a:r>
              <a:rPr lang="fr-FR" dirty="0">
                <a:solidFill>
                  <a:srgbClr val="1153B5"/>
                </a:solidFill>
              </a:rPr>
              <a:t> </a:t>
            </a:r>
            <a:r>
              <a:rPr lang="fr-FR" dirty="0" err="1">
                <a:solidFill>
                  <a:srgbClr val="1153B5"/>
                </a:solidFill>
              </a:rPr>
              <a:t>used</a:t>
            </a:r>
            <a:r>
              <a:rPr lang="fr-FR" dirty="0">
                <a:solidFill>
                  <a:srgbClr val="1153B5"/>
                </a:solidFill>
              </a:rPr>
              <a:t>.</a:t>
            </a:r>
          </a:p>
          <a:p>
            <a:endParaRPr lang="fr-FR" dirty="0">
              <a:solidFill>
                <a:srgbClr val="1153B5"/>
              </a:solidFill>
            </a:endParaRPr>
          </a:p>
          <a:p>
            <a:pPr marL="342900" indent="-342900"/>
            <a:r>
              <a:rPr lang="fr-FR" sz="2000" i="1" dirty="0">
                <a:solidFill>
                  <a:srgbClr val="1153B5"/>
                </a:solidFill>
                <a:latin typeface="Calibri" pitchFamily="34" charset="0"/>
                <a:ea typeface="Calibri" pitchFamily="34" charset="0"/>
                <a:cs typeface="Times New Roman" pitchFamily="18" charset="0"/>
              </a:rPr>
              <a:t>cam = </a:t>
            </a:r>
            <a:r>
              <a:rPr lang="fr-FR" sz="2000" i="1" dirty="0" err="1">
                <a:solidFill>
                  <a:srgbClr val="1153B5"/>
                </a:solidFill>
                <a:latin typeface="Calibri" pitchFamily="34" charset="0"/>
                <a:ea typeface="Calibri" pitchFamily="34" charset="0"/>
                <a:cs typeface="Times New Roman" pitchFamily="18" charset="0"/>
              </a:rPr>
              <a:t>PiCamera</a:t>
            </a:r>
            <a:r>
              <a:rPr lang="fr-FR" sz="2000" i="1" dirty="0">
                <a:solidFill>
                  <a:srgbClr val="1153B5"/>
                </a:solidFill>
                <a:latin typeface="Calibri" pitchFamily="34" charset="0"/>
                <a:ea typeface="Calibri" pitchFamily="34" charset="0"/>
                <a:cs typeface="Times New Roman" pitchFamily="18" charset="0"/>
              </a:rPr>
              <a:t>()</a:t>
            </a:r>
          </a:p>
          <a:p>
            <a:pPr marL="342900" indent="-342900"/>
            <a:r>
              <a:rPr lang="fr-FR" sz="2000" i="1" dirty="0" err="1">
                <a:solidFill>
                  <a:srgbClr val="1153B5"/>
                </a:solidFill>
                <a:latin typeface="Calibri" pitchFamily="34" charset="0"/>
                <a:ea typeface="Calibri" pitchFamily="34" charset="0"/>
                <a:cs typeface="Times New Roman" pitchFamily="18" charset="0"/>
              </a:rPr>
              <a:t>cam.resolution</a:t>
            </a:r>
            <a:r>
              <a:rPr lang="fr-FR" sz="2000" i="1" dirty="0">
                <a:solidFill>
                  <a:srgbClr val="1153B5"/>
                </a:solidFill>
                <a:latin typeface="Calibri" pitchFamily="34" charset="0"/>
                <a:ea typeface="Calibri" pitchFamily="34" charset="0"/>
                <a:cs typeface="Times New Roman" pitchFamily="18" charset="0"/>
              </a:rPr>
              <a:t>=(480,480)</a:t>
            </a:r>
          </a:p>
          <a:p>
            <a:pPr marL="342900" indent="-342900"/>
            <a:r>
              <a:rPr lang="fr-FR" sz="2000" i="1" dirty="0" err="1">
                <a:solidFill>
                  <a:srgbClr val="1153B5"/>
                </a:solidFill>
                <a:latin typeface="Calibri" pitchFamily="34" charset="0"/>
                <a:ea typeface="Calibri" pitchFamily="34" charset="0"/>
                <a:cs typeface="Times New Roman" pitchFamily="18" charset="0"/>
              </a:rPr>
              <a:t>cam.framerate</a:t>
            </a:r>
            <a:r>
              <a:rPr lang="fr-FR" sz="2000" i="1" dirty="0">
                <a:solidFill>
                  <a:srgbClr val="1153B5"/>
                </a:solidFill>
                <a:latin typeface="Calibri" pitchFamily="34" charset="0"/>
                <a:ea typeface="Calibri" pitchFamily="34" charset="0"/>
                <a:cs typeface="Times New Roman" pitchFamily="18" charset="0"/>
              </a:rPr>
              <a:t>=30</a:t>
            </a:r>
          </a:p>
          <a:p>
            <a:pPr marL="342900" indent="-342900"/>
            <a:r>
              <a:rPr lang="fr-FR" sz="2000" i="1" dirty="0" err="1">
                <a:solidFill>
                  <a:srgbClr val="1153B5"/>
                </a:solidFill>
                <a:latin typeface="Calibri" pitchFamily="34" charset="0"/>
                <a:ea typeface="Calibri" pitchFamily="34" charset="0"/>
                <a:cs typeface="Times New Roman" pitchFamily="18" charset="0"/>
              </a:rPr>
              <a:t>raw</a:t>
            </a:r>
            <a:r>
              <a:rPr lang="fr-FR" sz="2000" i="1" dirty="0">
                <a:solidFill>
                  <a:srgbClr val="1153B5"/>
                </a:solidFill>
                <a:latin typeface="Calibri" pitchFamily="34" charset="0"/>
                <a:ea typeface="Calibri" pitchFamily="34" charset="0"/>
                <a:cs typeface="Times New Roman" pitchFamily="18" charset="0"/>
              </a:rPr>
              <a:t>=</a:t>
            </a:r>
            <a:r>
              <a:rPr lang="fr-FR" sz="2000" i="1" dirty="0" err="1">
                <a:solidFill>
                  <a:srgbClr val="1153B5"/>
                </a:solidFill>
                <a:latin typeface="Calibri" pitchFamily="34" charset="0"/>
                <a:ea typeface="Calibri" pitchFamily="34" charset="0"/>
                <a:cs typeface="Times New Roman" pitchFamily="18" charset="0"/>
              </a:rPr>
              <a:t>PiRGBArray</a:t>
            </a:r>
            <a:r>
              <a:rPr lang="fr-FR" sz="2000" i="1" dirty="0">
                <a:solidFill>
                  <a:srgbClr val="1153B5"/>
                </a:solidFill>
                <a:latin typeface="Calibri" pitchFamily="34" charset="0"/>
                <a:ea typeface="Calibri" pitchFamily="34" charset="0"/>
                <a:cs typeface="Times New Roman" pitchFamily="18" charset="0"/>
              </a:rPr>
              <a:t>(cam, size=(480,480))</a:t>
            </a:r>
          </a:p>
          <a:p>
            <a:endParaRPr lang="fr-FR" dirty="0">
              <a:solidFill>
                <a:srgbClr val="1153B5"/>
              </a:solidFill>
            </a:endParaRPr>
          </a:p>
          <a:p>
            <a:endParaRPr lang="fr-FR" dirty="0">
              <a:solidFill>
                <a:srgbClr val="1153B5"/>
              </a:solidFill>
            </a:endParaRPr>
          </a:p>
          <a:p>
            <a:r>
              <a:rPr lang="fr-FR" dirty="0">
                <a:solidFill>
                  <a:srgbClr val="1153B5"/>
                </a:solidFill>
              </a:rPr>
              <a:t>-&gt; Code </a:t>
            </a:r>
            <a:r>
              <a:rPr lang="fr-FR" dirty="0" err="1">
                <a:solidFill>
                  <a:srgbClr val="1153B5"/>
                </a:solidFill>
              </a:rPr>
              <a:t>adapted</a:t>
            </a:r>
            <a:r>
              <a:rPr lang="fr-FR" dirty="0">
                <a:solidFill>
                  <a:srgbClr val="1153B5"/>
                </a:solidFill>
              </a:rPr>
              <a:t> to </a:t>
            </a:r>
            <a:r>
              <a:rPr lang="fr-FR" dirty="0" err="1">
                <a:solidFill>
                  <a:srgbClr val="1153B5"/>
                </a:solidFill>
              </a:rPr>
              <a:t>work</a:t>
            </a:r>
            <a:r>
              <a:rPr lang="fr-FR" dirty="0">
                <a:solidFill>
                  <a:srgbClr val="1153B5"/>
                </a:solidFill>
              </a:rPr>
              <a:t> </a:t>
            </a:r>
            <a:r>
              <a:rPr lang="fr-FR" dirty="0" err="1">
                <a:solidFill>
                  <a:srgbClr val="1153B5"/>
                </a:solidFill>
              </a:rPr>
              <a:t>with</a:t>
            </a:r>
            <a:endParaRPr lang="fr-FR" dirty="0">
              <a:solidFill>
                <a:srgbClr val="1153B5"/>
              </a:solidFill>
            </a:endParaRPr>
          </a:p>
          <a:p>
            <a:r>
              <a:rPr lang="fr-FR" dirty="0" err="1">
                <a:solidFill>
                  <a:srgbClr val="1153B5"/>
                </a:solidFill>
              </a:rPr>
              <a:t>any</a:t>
            </a:r>
            <a:r>
              <a:rPr lang="fr-FR" dirty="0">
                <a:solidFill>
                  <a:srgbClr val="1153B5"/>
                </a:solidFill>
              </a:rPr>
              <a:t> USB camera.</a:t>
            </a:r>
          </a:p>
          <a:p>
            <a:endParaRPr lang="fr-FR" dirty="0">
              <a:solidFill>
                <a:srgbClr val="1153B5"/>
              </a:solidFill>
            </a:endParaRPr>
          </a:p>
          <a:p>
            <a:r>
              <a:rPr lang="fr-FR" sz="2000" i="1" dirty="0">
                <a:solidFill>
                  <a:srgbClr val="1153B5"/>
                </a:solidFill>
                <a:latin typeface="Calibri" pitchFamily="34" charset="0"/>
                <a:ea typeface="Calibri" pitchFamily="34" charset="0"/>
                <a:cs typeface="Times New Roman" pitchFamily="18" charset="0"/>
              </a:rPr>
              <a:t> cam=cv2.VideoCapture(0)</a:t>
            </a:r>
          </a:p>
          <a:p>
            <a:r>
              <a:rPr lang="fr-FR" sz="2000" i="1" dirty="0" err="1">
                <a:solidFill>
                  <a:srgbClr val="1153B5"/>
                </a:solidFill>
                <a:latin typeface="Calibri" pitchFamily="34" charset="0"/>
                <a:ea typeface="Calibri" pitchFamily="34" charset="0"/>
                <a:cs typeface="Times New Roman" pitchFamily="18" charset="0"/>
              </a:rPr>
              <a:t>cam.set</a:t>
            </a:r>
            <a:r>
              <a:rPr lang="fr-FR" sz="2000" i="1" dirty="0">
                <a:solidFill>
                  <a:srgbClr val="1153B5"/>
                </a:solidFill>
                <a:latin typeface="Calibri" pitchFamily="34" charset="0"/>
                <a:ea typeface="Calibri" pitchFamily="34" charset="0"/>
                <a:cs typeface="Times New Roman" pitchFamily="18" charset="0"/>
              </a:rPr>
              <a:t>(4,480) #</a:t>
            </a:r>
            <a:r>
              <a:rPr lang="fr-FR" sz="2000" i="1" dirty="0" err="1">
                <a:solidFill>
                  <a:srgbClr val="1153B5"/>
                </a:solidFill>
                <a:latin typeface="Calibri" pitchFamily="34" charset="0"/>
                <a:ea typeface="Calibri" pitchFamily="34" charset="0"/>
                <a:cs typeface="Times New Roman" pitchFamily="18" charset="0"/>
              </a:rPr>
              <a:t>Width</a:t>
            </a:r>
            <a:r>
              <a:rPr lang="fr-FR" sz="2000" i="1" dirty="0">
                <a:solidFill>
                  <a:srgbClr val="1153B5"/>
                </a:solidFill>
                <a:latin typeface="Calibri" pitchFamily="34" charset="0"/>
                <a:ea typeface="Calibri" pitchFamily="34" charset="0"/>
                <a:cs typeface="Times New Roman" pitchFamily="18" charset="0"/>
              </a:rPr>
              <a:t>=480</a:t>
            </a:r>
          </a:p>
          <a:p>
            <a:r>
              <a:rPr lang="fr-FR" sz="2000" i="1" dirty="0" err="1">
                <a:solidFill>
                  <a:srgbClr val="1153B5"/>
                </a:solidFill>
                <a:latin typeface="Calibri" pitchFamily="34" charset="0"/>
                <a:ea typeface="Calibri" pitchFamily="34" charset="0"/>
                <a:cs typeface="Times New Roman" pitchFamily="18" charset="0"/>
              </a:rPr>
              <a:t>cam.set</a:t>
            </a:r>
            <a:r>
              <a:rPr lang="fr-FR" sz="2000" i="1" dirty="0">
                <a:solidFill>
                  <a:srgbClr val="1153B5"/>
                </a:solidFill>
                <a:latin typeface="Calibri" pitchFamily="34" charset="0"/>
                <a:ea typeface="Calibri" pitchFamily="34" charset="0"/>
                <a:cs typeface="Times New Roman" pitchFamily="18" charset="0"/>
              </a:rPr>
              <a:t>(5,480) #</a:t>
            </a:r>
            <a:r>
              <a:rPr lang="fr-FR" sz="2000" i="1" dirty="0" err="1">
                <a:solidFill>
                  <a:srgbClr val="1153B5"/>
                </a:solidFill>
                <a:latin typeface="Calibri" pitchFamily="34" charset="0"/>
                <a:ea typeface="Calibri" pitchFamily="34" charset="0"/>
                <a:cs typeface="Times New Roman" pitchFamily="18" charset="0"/>
              </a:rPr>
              <a:t>Height</a:t>
            </a:r>
            <a:r>
              <a:rPr lang="fr-FR" sz="2000" i="1" dirty="0">
                <a:solidFill>
                  <a:srgbClr val="1153B5"/>
                </a:solidFill>
                <a:latin typeface="Calibri" pitchFamily="34" charset="0"/>
                <a:ea typeface="Calibri" pitchFamily="34" charset="0"/>
                <a:cs typeface="Times New Roman" pitchFamily="18" charset="0"/>
              </a:rPr>
              <a:t>=480</a:t>
            </a:r>
          </a:p>
          <a:p>
            <a:r>
              <a:rPr lang="fr-FR" sz="2000" i="1" dirty="0" err="1">
                <a:solidFill>
                  <a:srgbClr val="1153B5"/>
                </a:solidFill>
                <a:latin typeface="Calibri" pitchFamily="34" charset="0"/>
                <a:ea typeface="Calibri" pitchFamily="34" charset="0"/>
                <a:cs typeface="Times New Roman" pitchFamily="18" charset="0"/>
              </a:rPr>
              <a:t>cam.set</a:t>
            </a:r>
            <a:r>
              <a:rPr lang="fr-FR" sz="2000" i="1" dirty="0">
                <a:solidFill>
                  <a:srgbClr val="1153B5"/>
                </a:solidFill>
                <a:latin typeface="Calibri" pitchFamily="34" charset="0"/>
                <a:ea typeface="Calibri" pitchFamily="34" charset="0"/>
                <a:cs typeface="Times New Roman" pitchFamily="18" charset="0"/>
              </a:rPr>
              <a:t>(6,30) #</a:t>
            </a:r>
            <a:r>
              <a:rPr lang="fr-FR" sz="2000" i="1" dirty="0" err="1">
                <a:solidFill>
                  <a:srgbClr val="1153B5"/>
                </a:solidFill>
                <a:latin typeface="Calibri" pitchFamily="34" charset="0"/>
                <a:ea typeface="Calibri" pitchFamily="34" charset="0"/>
                <a:cs typeface="Times New Roman" pitchFamily="18" charset="0"/>
              </a:rPr>
              <a:t>FrameRate</a:t>
            </a:r>
            <a:r>
              <a:rPr lang="fr-FR" sz="2000" i="1" dirty="0">
                <a:solidFill>
                  <a:srgbClr val="1153B5"/>
                </a:solidFill>
                <a:latin typeface="Calibri" pitchFamily="34" charset="0"/>
                <a:ea typeface="Calibri" pitchFamily="34" charset="0"/>
                <a:cs typeface="Times New Roman" pitchFamily="18" charset="0"/>
              </a:rPr>
              <a:t> = 30</a:t>
            </a:r>
          </a:p>
          <a:p>
            <a:endParaRPr lang="fr-BE" dirty="0">
              <a:solidFill>
                <a:srgbClr val="1153B5"/>
              </a:solidFill>
            </a:endParaRPr>
          </a:p>
        </p:txBody>
      </p:sp>
    </p:spTree>
    <p:extLst>
      <p:ext uri="{BB962C8B-B14F-4D97-AF65-F5344CB8AC3E}">
        <p14:creationId xmlns:p14="http://schemas.microsoft.com/office/powerpoint/2010/main" val="1425141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6</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a:t>Components</a:t>
            </a:r>
            <a:endParaRPr lang="fr-BE" dirty="0"/>
          </a:p>
        </p:txBody>
      </p:sp>
      <p:pic>
        <p:nvPicPr>
          <p:cNvPr id="5" name="Image 4">
            <a:extLst>
              <a:ext uri="{FF2B5EF4-FFF2-40B4-BE49-F238E27FC236}">
                <a16:creationId xmlns:a16="http://schemas.microsoft.com/office/drawing/2014/main" id="{C2D13F9D-4A53-4A56-84C0-8813CD2559DB}"/>
              </a:ext>
            </a:extLst>
          </p:cNvPr>
          <p:cNvPicPr>
            <a:picLocks noChangeAspect="1"/>
          </p:cNvPicPr>
          <p:nvPr/>
        </p:nvPicPr>
        <p:blipFill>
          <a:blip r:embed="rId3"/>
          <a:stretch>
            <a:fillRect/>
          </a:stretch>
        </p:blipFill>
        <p:spPr>
          <a:xfrm>
            <a:off x="899592" y="3429000"/>
            <a:ext cx="3884709" cy="2728669"/>
          </a:xfrm>
          <a:prstGeom prst="rect">
            <a:avLst/>
          </a:prstGeom>
        </p:spPr>
      </p:pic>
      <p:pic>
        <p:nvPicPr>
          <p:cNvPr id="10" name="Image 9">
            <a:extLst>
              <a:ext uri="{FF2B5EF4-FFF2-40B4-BE49-F238E27FC236}">
                <a16:creationId xmlns:a16="http://schemas.microsoft.com/office/drawing/2014/main" id="{4F5EB465-C685-4664-B29B-9B34518593FD}"/>
              </a:ext>
            </a:extLst>
          </p:cNvPr>
          <p:cNvPicPr>
            <a:picLocks noChangeAspect="1"/>
          </p:cNvPicPr>
          <p:nvPr/>
        </p:nvPicPr>
        <p:blipFill>
          <a:blip r:embed="rId4"/>
          <a:stretch>
            <a:fillRect/>
          </a:stretch>
        </p:blipFill>
        <p:spPr>
          <a:xfrm>
            <a:off x="6588224" y="3212976"/>
            <a:ext cx="1805186" cy="1783524"/>
          </a:xfrm>
          <a:prstGeom prst="rect">
            <a:avLst/>
          </a:prstGeom>
        </p:spPr>
      </p:pic>
      <p:pic>
        <p:nvPicPr>
          <p:cNvPr id="11" name="Image 10">
            <a:extLst>
              <a:ext uri="{FF2B5EF4-FFF2-40B4-BE49-F238E27FC236}">
                <a16:creationId xmlns:a16="http://schemas.microsoft.com/office/drawing/2014/main" id="{435715EA-30A6-49C2-A772-A16856A6931B}"/>
              </a:ext>
            </a:extLst>
          </p:cNvPr>
          <p:cNvPicPr>
            <a:picLocks noChangeAspect="1"/>
          </p:cNvPicPr>
          <p:nvPr/>
        </p:nvPicPr>
        <p:blipFill>
          <a:blip r:embed="rId5"/>
          <a:stretch>
            <a:fillRect/>
          </a:stretch>
        </p:blipFill>
        <p:spPr>
          <a:xfrm>
            <a:off x="1126639" y="1220832"/>
            <a:ext cx="1181409" cy="884916"/>
          </a:xfrm>
          <a:prstGeom prst="rect">
            <a:avLst/>
          </a:prstGeom>
        </p:spPr>
      </p:pic>
      <p:pic>
        <p:nvPicPr>
          <p:cNvPr id="12" name="Image 11">
            <a:extLst>
              <a:ext uri="{FF2B5EF4-FFF2-40B4-BE49-F238E27FC236}">
                <a16:creationId xmlns:a16="http://schemas.microsoft.com/office/drawing/2014/main" id="{98C69F61-27CC-4D21-8325-8C4D75F9DD1B}"/>
              </a:ext>
            </a:extLst>
          </p:cNvPr>
          <p:cNvPicPr>
            <a:picLocks noChangeAspect="1"/>
          </p:cNvPicPr>
          <p:nvPr/>
        </p:nvPicPr>
        <p:blipFill>
          <a:blip r:embed="rId6"/>
          <a:stretch>
            <a:fillRect/>
          </a:stretch>
        </p:blipFill>
        <p:spPr>
          <a:xfrm rot="21206756">
            <a:off x="371023" y="1237904"/>
            <a:ext cx="1135128" cy="850250"/>
          </a:xfrm>
          <a:prstGeom prst="rect">
            <a:avLst/>
          </a:prstGeom>
        </p:spPr>
      </p:pic>
      <p:cxnSp>
        <p:nvCxnSpPr>
          <p:cNvPr id="14" name="Connecteur droit 13">
            <a:extLst>
              <a:ext uri="{FF2B5EF4-FFF2-40B4-BE49-F238E27FC236}">
                <a16:creationId xmlns:a16="http://schemas.microsoft.com/office/drawing/2014/main" id="{DA373CD9-153E-4B5C-B7FF-0CD516F240A2}"/>
              </a:ext>
            </a:extLst>
          </p:cNvPr>
          <p:cNvCxnSpPr/>
          <p:nvPr/>
        </p:nvCxnSpPr>
        <p:spPr bwMode="auto">
          <a:xfrm>
            <a:off x="4572000" y="4509120"/>
            <a:ext cx="24482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ZoneTexte 14">
            <a:extLst>
              <a:ext uri="{FF2B5EF4-FFF2-40B4-BE49-F238E27FC236}">
                <a16:creationId xmlns:a16="http://schemas.microsoft.com/office/drawing/2014/main" id="{F62A67EC-8E8E-4A0B-AD4A-40957C6C33ED}"/>
              </a:ext>
            </a:extLst>
          </p:cNvPr>
          <p:cNvSpPr txBox="1"/>
          <p:nvPr/>
        </p:nvSpPr>
        <p:spPr>
          <a:xfrm>
            <a:off x="5284295" y="4036476"/>
            <a:ext cx="832279" cy="461665"/>
          </a:xfrm>
          <a:prstGeom prst="rect">
            <a:avLst/>
          </a:prstGeom>
          <a:noFill/>
        </p:spPr>
        <p:txBody>
          <a:bodyPr wrap="none" rtlCol="0">
            <a:spAutoFit/>
          </a:bodyPr>
          <a:lstStyle/>
          <a:p>
            <a:r>
              <a:rPr lang="fr-FR" dirty="0"/>
              <a:t>USB</a:t>
            </a:r>
            <a:endParaRPr lang="fr-BE" dirty="0"/>
          </a:p>
        </p:txBody>
      </p:sp>
      <p:pic>
        <p:nvPicPr>
          <p:cNvPr id="17" name="Image 16">
            <a:extLst>
              <a:ext uri="{FF2B5EF4-FFF2-40B4-BE49-F238E27FC236}">
                <a16:creationId xmlns:a16="http://schemas.microsoft.com/office/drawing/2014/main" id="{32C327EF-6F92-4936-B753-05011D0B87C2}"/>
              </a:ext>
            </a:extLst>
          </p:cNvPr>
          <p:cNvPicPr>
            <a:picLocks noChangeAspect="1"/>
          </p:cNvPicPr>
          <p:nvPr/>
        </p:nvPicPr>
        <p:blipFill>
          <a:blip r:embed="rId7"/>
          <a:stretch>
            <a:fillRect/>
          </a:stretch>
        </p:blipFill>
        <p:spPr>
          <a:xfrm rot="5400000">
            <a:off x="489141" y="2327891"/>
            <a:ext cx="771217" cy="433006"/>
          </a:xfrm>
          <a:prstGeom prst="rect">
            <a:avLst/>
          </a:prstGeom>
        </p:spPr>
      </p:pic>
      <p:pic>
        <p:nvPicPr>
          <p:cNvPr id="18" name="Image 17">
            <a:extLst>
              <a:ext uri="{FF2B5EF4-FFF2-40B4-BE49-F238E27FC236}">
                <a16:creationId xmlns:a16="http://schemas.microsoft.com/office/drawing/2014/main" id="{86D956A9-F0FC-4E16-8A80-0BD75A39788E}"/>
              </a:ext>
            </a:extLst>
          </p:cNvPr>
          <p:cNvPicPr>
            <a:picLocks noChangeAspect="1"/>
          </p:cNvPicPr>
          <p:nvPr/>
        </p:nvPicPr>
        <p:blipFill>
          <a:blip r:embed="rId7"/>
          <a:stretch>
            <a:fillRect/>
          </a:stretch>
        </p:blipFill>
        <p:spPr>
          <a:xfrm rot="5400000">
            <a:off x="1280892" y="2309673"/>
            <a:ext cx="771217" cy="433006"/>
          </a:xfrm>
          <a:prstGeom prst="rect">
            <a:avLst/>
          </a:prstGeom>
        </p:spPr>
      </p:pic>
      <p:pic>
        <p:nvPicPr>
          <p:cNvPr id="19" name="Image 18">
            <a:extLst>
              <a:ext uri="{FF2B5EF4-FFF2-40B4-BE49-F238E27FC236}">
                <a16:creationId xmlns:a16="http://schemas.microsoft.com/office/drawing/2014/main" id="{919C0932-736A-40C7-A583-7355BA9C7578}"/>
              </a:ext>
            </a:extLst>
          </p:cNvPr>
          <p:cNvPicPr>
            <a:picLocks noChangeAspect="1"/>
          </p:cNvPicPr>
          <p:nvPr/>
        </p:nvPicPr>
        <p:blipFill>
          <a:blip r:embed="rId6"/>
          <a:stretch>
            <a:fillRect/>
          </a:stretch>
        </p:blipFill>
        <p:spPr>
          <a:xfrm rot="21206756">
            <a:off x="2557954" y="1253793"/>
            <a:ext cx="1135128" cy="850250"/>
          </a:xfrm>
          <a:prstGeom prst="rect">
            <a:avLst/>
          </a:prstGeom>
        </p:spPr>
      </p:pic>
      <p:pic>
        <p:nvPicPr>
          <p:cNvPr id="20" name="Image 19">
            <a:extLst>
              <a:ext uri="{FF2B5EF4-FFF2-40B4-BE49-F238E27FC236}">
                <a16:creationId xmlns:a16="http://schemas.microsoft.com/office/drawing/2014/main" id="{2C6D71D2-A367-44AC-8A49-278A55B3EE71}"/>
              </a:ext>
            </a:extLst>
          </p:cNvPr>
          <p:cNvPicPr>
            <a:picLocks noChangeAspect="1"/>
          </p:cNvPicPr>
          <p:nvPr/>
        </p:nvPicPr>
        <p:blipFill>
          <a:blip r:embed="rId5"/>
          <a:stretch>
            <a:fillRect/>
          </a:stretch>
        </p:blipFill>
        <p:spPr>
          <a:xfrm>
            <a:off x="3306688" y="1257609"/>
            <a:ext cx="1181409" cy="884916"/>
          </a:xfrm>
          <a:prstGeom prst="rect">
            <a:avLst/>
          </a:prstGeom>
        </p:spPr>
      </p:pic>
      <p:pic>
        <p:nvPicPr>
          <p:cNvPr id="21" name="Image 20">
            <a:extLst>
              <a:ext uri="{FF2B5EF4-FFF2-40B4-BE49-F238E27FC236}">
                <a16:creationId xmlns:a16="http://schemas.microsoft.com/office/drawing/2014/main" id="{C46BE5F9-4A01-42B9-A2C8-A794870F4696}"/>
              </a:ext>
            </a:extLst>
          </p:cNvPr>
          <p:cNvPicPr>
            <a:picLocks noChangeAspect="1"/>
          </p:cNvPicPr>
          <p:nvPr/>
        </p:nvPicPr>
        <p:blipFill>
          <a:blip r:embed="rId7"/>
          <a:stretch>
            <a:fillRect/>
          </a:stretch>
        </p:blipFill>
        <p:spPr>
          <a:xfrm rot="5400000">
            <a:off x="3455337" y="2309674"/>
            <a:ext cx="771217" cy="433006"/>
          </a:xfrm>
          <a:prstGeom prst="rect">
            <a:avLst/>
          </a:prstGeom>
        </p:spPr>
      </p:pic>
      <p:pic>
        <p:nvPicPr>
          <p:cNvPr id="22" name="Image 21">
            <a:extLst>
              <a:ext uri="{FF2B5EF4-FFF2-40B4-BE49-F238E27FC236}">
                <a16:creationId xmlns:a16="http://schemas.microsoft.com/office/drawing/2014/main" id="{11908195-CE15-415B-A75C-2515AC88ED5F}"/>
              </a:ext>
            </a:extLst>
          </p:cNvPr>
          <p:cNvPicPr>
            <a:picLocks noChangeAspect="1"/>
          </p:cNvPicPr>
          <p:nvPr/>
        </p:nvPicPr>
        <p:blipFill>
          <a:blip r:embed="rId7"/>
          <a:stretch>
            <a:fillRect/>
          </a:stretch>
        </p:blipFill>
        <p:spPr>
          <a:xfrm rot="5400000">
            <a:off x="2671746" y="2319296"/>
            <a:ext cx="771217" cy="433006"/>
          </a:xfrm>
          <a:prstGeom prst="rect">
            <a:avLst/>
          </a:prstGeom>
        </p:spPr>
      </p:pic>
      <p:cxnSp>
        <p:nvCxnSpPr>
          <p:cNvPr id="24" name="Connecteur : en angle 23">
            <a:extLst>
              <a:ext uri="{FF2B5EF4-FFF2-40B4-BE49-F238E27FC236}">
                <a16:creationId xmlns:a16="http://schemas.microsoft.com/office/drawing/2014/main" id="{F7F402F1-9196-4699-9B11-3520004DA5F5}"/>
              </a:ext>
            </a:extLst>
          </p:cNvPr>
          <p:cNvCxnSpPr>
            <a:cxnSpLocks/>
            <a:stCxn id="21" idx="3"/>
          </p:cNvCxnSpPr>
          <p:nvPr/>
        </p:nvCxnSpPr>
        <p:spPr bwMode="auto">
          <a:xfrm rot="5400000">
            <a:off x="3443813" y="2815841"/>
            <a:ext cx="301189" cy="493079"/>
          </a:xfrm>
          <a:prstGeom prst="bentConnector2">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eur droit 25">
            <a:extLst>
              <a:ext uri="{FF2B5EF4-FFF2-40B4-BE49-F238E27FC236}">
                <a16:creationId xmlns:a16="http://schemas.microsoft.com/office/drawing/2014/main" id="{EA5F5C58-EDC2-436A-A564-EA4D87E14C67}"/>
              </a:ext>
            </a:extLst>
          </p:cNvPr>
          <p:cNvCxnSpPr>
            <a:cxnSpLocks/>
          </p:cNvCxnSpPr>
          <p:nvPr/>
        </p:nvCxnSpPr>
        <p:spPr bwMode="auto">
          <a:xfrm flipH="1">
            <a:off x="3347864" y="3212976"/>
            <a:ext cx="1" cy="4320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Connecteur : en angle 27">
            <a:extLst>
              <a:ext uri="{FF2B5EF4-FFF2-40B4-BE49-F238E27FC236}">
                <a16:creationId xmlns:a16="http://schemas.microsoft.com/office/drawing/2014/main" id="{F372AFA9-2C95-47A9-8CF4-05B67852FC71}"/>
              </a:ext>
            </a:extLst>
          </p:cNvPr>
          <p:cNvCxnSpPr>
            <a:cxnSpLocks/>
            <a:stCxn id="22" idx="3"/>
          </p:cNvCxnSpPr>
          <p:nvPr/>
        </p:nvCxnSpPr>
        <p:spPr bwMode="auto">
          <a:xfrm rot="5400000">
            <a:off x="2448204" y="2961725"/>
            <a:ext cx="649469" cy="568834"/>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sp>
        <p:nvSpPr>
          <p:cNvPr id="34" name="ZoneTexte 33">
            <a:extLst>
              <a:ext uri="{FF2B5EF4-FFF2-40B4-BE49-F238E27FC236}">
                <a16:creationId xmlns:a16="http://schemas.microsoft.com/office/drawing/2014/main" id="{148E5E62-85C4-42AB-BEED-81B2627281C5}"/>
              </a:ext>
            </a:extLst>
          </p:cNvPr>
          <p:cNvSpPr txBox="1"/>
          <p:nvPr/>
        </p:nvSpPr>
        <p:spPr>
          <a:xfrm>
            <a:off x="3290185" y="3335276"/>
            <a:ext cx="720044" cy="276999"/>
          </a:xfrm>
          <a:prstGeom prst="rect">
            <a:avLst/>
          </a:prstGeom>
          <a:noFill/>
        </p:spPr>
        <p:txBody>
          <a:bodyPr wrap="square" rtlCol="0">
            <a:spAutoFit/>
          </a:bodyPr>
          <a:lstStyle/>
          <a:p>
            <a:r>
              <a:rPr lang="fr-FR" sz="1200" dirty="0"/>
              <a:t>Pin 21</a:t>
            </a:r>
            <a:endParaRPr lang="fr-BE" sz="1200" dirty="0"/>
          </a:p>
        </p:txBody>
      </p:sp>
      <p:cxnSp>
        <p:nvCxnSpPr>
          <p:cNvPr id="38" name="Connecteur : en angle 37">
            <a:extLst>
              <a:ext uri="{FF2B5EF4-FFF2-40B4-BE49-F238E27FC236}">
                <a16:creationId xmlns:a16="http://schemas.microsoft.com/office/drawing/2014/main" id="{F8D40A36-39D6-400B-AE9E-3C26D0D79CCC}"/>
              </a:ext>
            </a:extLst>
          </p:cNvPr>
          <p:cNvCxnSpPr>
            <a:cxnSpLocks/>
            <a:stCxn id="18" idx="3"/>
          </p:cNvCxnSpPr>
          <p:nvPr/>
        </p:nvCxnSpPr>
        <p:spPr bwMode="auto">
          <a:xfrm rot="16200000" flipH="1">
            <a:off x="2187400" y="2390885"/>
            <a:ext cx="459341" cy="1501139"/>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Connecteur : en angle 41">
            <a:extLst>
              <a:ext uri="{FF2B5EF4-FFF2-40B4-BE49-F238E27FC236}">
                <a16:creationId xmlns:a16="http://schemas.microsoft.com/office/drawing/2014/main" id="{76E67FCA-056F-43FC-9010-B4B792B9993A}"/>
              </a:ext>
            </a:extLst>
          </p:cNvPr>
          <p:cNvCxnSpPr>
            <a:cxnSpLocks/>
            <a:stCxn id="17" idx="3"/>
          </p:cNvCxnSpPr>
          <p:nvPr/>
        </p:nvCxnSpPr>
        <p:spPr bwMode="auto">
          <a:xfrm rot="16200000" flipH="1">
            <a:off x="1293158" y="2511595"/>
            <a:ext cx="539336" cy="1376152"/>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Connecteur droit 43">
            <a:extLst>
              <a:ext uri="{FF2B5EF4-FFF2-40B4-BE49-F238E27FC236}">
                <a16:creationId xmlns:a16="http://schemas.microsoft.com/office/drawing/2014/main" id="{E7385F27-7ACF-425D-B8EB-409C7A3B47A4}"/>
              </a:ext>
            </a:extLst>
          </p:cNvPr>
          <p:cNvCxnSpPr>
            <a:cxnSpLocks/>
          </p:cNvCxnSpPr>
          <p:nvPr/>
        </p:nvCxnSpPr>
        <p:spPr bwMode="auto">
          <a:xfrm>
            <a:off x="2250903" y="3469337"/>
            <a:ext cx="0" cy="1382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9" name="ZoneTexte 48">
            <a:extLst>
              <a:ext uri="{FF2B5EF4-FFF2-40B4-BE49-F238E27FC236}">
                <a16:creationId xmlns:a16="http://schemas.microsoft.com/office/drawing/2014/main" id="{2F07787A-CA27-4654-902F-AE1AC41127C2}"/>
              </a:ext>
            </a:extLst>
          </p:cNvPr>
          <p:cNvSpPr txBox="1"/>
          <p:nvPr/>
        </p:nvSpPr>
        <p:spPr>
          <a:xfrm>
            <a:off x="961913" y="3228143"/>
            <a:ext cx="720044" cy="276999"/>
          </a:xfrm>
          <a:prstGeom prst="rect">
            <a:avLst/>
          </a:prstGeom>
          <a:noFill/>
        </p:spPr>
        <p:txBody>
          <a:bodyPr wrap="square" rtlCol="0">
            <a:spAutoFit/>
          </a:bodyPr>
          <a:lstStyle/>
          <a:p>
            <a:r>
              <a:rPr lang="fr-FR" sz="1200" dirty="0"/>
              <a:t>Pin 23</a:t>
            </a:r>
            <a:endParaRPr lang="fr-BE" sz="1200" dirty="0"/>
          </a:p>
        </p:txBody>
      </p:sp>
      <p:pic>
        <p:nvPicPr>
          <p:cNvPr id="53" name="Image 52">
            <a:extLst>
              <a:ext uri="{FF2B5EF4-FFF2-40B4-BE49-F238E27FC236}">
                <a16:creationId xmlns:a16="http://schemas.microsoft.com/office/drawing/2014/main" id="{1AB2B918-0701-4712-9BBF-152B57920323}"/>
              </a:ext>
            </a:extLst>
          </p:cNvPr>
          <p:cNvPicPr>
            <a:picLocks noChangeAspect="1"/>
          </p:cNvPicPr>
          <p:nvPr/>
        </p:nvPicPr>
        <p:blipFill>
          <a:blip r:embed="rId8"/>
          <a:stretch>
            <a:fillRect/>
          </a:stretch>
        </p:blipFill>
        <p:spPr>
          <a:xfrm>
            <a:off x="1677177" y="2034019"/>
            <a:ext cx="341464" cy="249531"/>
          </a:xfrm>
          <a:prstGeom prst="rect">
            <a:avLst/>
          </a:prstGeom>
        </p:spPr>
      </p:pic>
      <p:pic>
        <p:nvPicPr>
          <p:cNvPr id="54" name="Image 53">
            <a:extLst>
              <a:ext uri="{FF2B5EF4-FFF2-40B4-BE49-F238E27FC236}">
                <a16:creationId xmlns:a16="http://schemas.microsoft.com/office/drawing/2014/main" id="{6B654087-00D1-4A79-BBA7-84F58E8E060F}"/>
              </a:ext>
            </a:extLst>
          </p:cNvPr>
          <p:cNvPicPr>
            <a:picLocks noChangeAspect="1"/>
          </p:cNvPicPr>
          <p:nvPr/>
        </p:nvPicPr>
        <p:blipFill>
          <a:blip r:embed="rId8"/>
          <a:stretch>
            <a:fillRect/>
          </a:stretch>
        </p:blipFill>
        <p:spPr>
          <a:xfrm>
            <a:off x="3081997" y="2034869"/>
            <a:ext cx="341464" cy="249531"/>
          </a:xfrm>
          <a:prstGeom prst="rect">
            <a:avLst/>
          </a:prstGeom>
        </p:spPr>
      </p:pic>
      <p:pic>
        <p:nvPicPr>
          <p:cNvPr id="55" name="Image 54">
            <a:extLst>
              <a:ext uri="{FF2B5EF4-FFF2-40B4-BE49-F238E27FC236}">
                <a16:creationId xmlns:a16="http://schemas.microsoft.com/office/drawing/2014/main" id="{59805B45-76F9-43F1-B34E-B1A92E9112C1}"/>
              </a:ext>
            </a:extLst>
          </p:cNvPr>
          <p:cNvPicPr>
            <a:picLocks noChangeAspect="1"/>
          </p:cNvPicPr>
          <p:nvPr/>
        </p:nvPicPr>
        <p:blipFill>
          <a:blip r:embed="rId8"/>
          <a:stretch>
            <a:fillRect/>
          </a:stretch>
        </p:blipFill>
        <p:spPr>
          <a:xfrm>
            <a:off x="3925336" y="2091893"/>
            <a:ext cx="341464" cy="249531"/>
          </a:xfrm>
          <a:prstGeom prst="rect">
            <a:avLst/>
          </a:prstGeom>
        </p:spPr>
      </p:pic>
      <p:pic>
        <p:nvPicPr>
          <p:cNvPr id="52" name="Image 51">
            <a:extLst>
              <a:ext uri="{FF2B5EF4-FFF2-40B4-BE49-F238E27FC236}">
                <a16:creationId xmlns:a16="http://schemas.microsoft.com/office/drawing/2014/main" id="{64B1C278-CB92-45B8-9E26-3A1F60B44A64}"/>
              </a:ext>
            </a:extLst>
          </p:cNvPr>
          <p:cNvPicPr>
            <a:picLocks noChangeAspect="1"/>
          </p:cNvPicPr>
          <p:nvPr/>
        </p:nvPicPr>
        <p:blipFill>
          <a:blip r:embed="rId8"/>
          <a:stretch>
            <a:fillRect/>
          </a:stretch>
        </p:blipFill>
        <p:spPr>
          <a:xfrm>
            <a:off x="881382" y="2025392"/>
            <a:ext cx="341464" cy="249531"/>
          </a:xfrm>
          <a:prstGeom prst="rect">
            <a:avLst/>
          </a:prstGeom>
        </p:spPr>
      </p:pic>
      <p:cxnSp>
        <p:nvCxnSpPr>
          <p:cNvPr id="59" name="Connecteur droit 58">
            <a:extLst>
              <a:ext uri="{FF2B5EF4-FFF2-40B4-BE49-F238E27FC236}">
                <a16:creationId xmlns:a16="http://schemas.microsoft.com/office/drawing/2014/main" id="{A63D8BC4-CD27-4A56-987C-BE0767337EFB}"/>
              </a:ext>
            </a:extLst>
          </p:cNvPr>
          <p:cNvCxnSpPr>
            <a:cxnSpLocks/>
          </p:cNvCxnSpPr>
          <p:nvPr/>
        </p:nvCxnSpPr>
        <p:spPr bwMode="auto">
          <a:xfrm>
            <a:off x="3167640" y="3356992"/>
            <a:ext cx="0" cy="21388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2" name="ZoneTexte 61">
            <a:extLst>
              <a:ext uri="{FF2B5EF4-FFF2-40B4-BE49-F238E27FC236}">
                <a16:creationId xmlns:a16="http://schemas.microsoft.com/office/drawing/2014/main" id="{7CDFB4DF-EF8D-488F-AC96-D5A5BC3D3D27}"/>
              </a:ext>
            </a:extLst>
          </p:cNvPr>
          <p:cNvSpPr txBox="1"/>
          <p:nvPr/>
        </p:nvSpPr>
        <p:spPr>
          <a:xfrm>
            <a:off x="2325478" y="2999767"/>
            <a:ext cx="720044" cy="276999"/>
          </a:xfrm>
          <a:prstGeom prst="rect">
            <a:avLst/>
          </a:prstGeom>
          <a:noFill/>
        </p:spPr>
        <p:txBody>
          <a:bodyPr wrap="square" rtlCol="0">
            <a:spAutoFit/>
          </a:bodyPr>
          <a:lstStyle/>
          <a:p>
            <a:r>
              <a:rPr lang="fr-FR" sz="1200" dirty="0"/>
              <a:t>Pin 25</a:t>
            </a:r>
            <a:endParaRPr lang="fr-BE" sz="1200" dirty="0"/>
          </a:p>
        </p:txBody>
      </p:sp>
      <p:sp>
        <p:nvSpPr>
          <p:cNvPr id="63" name="ZoneTexte 62">
            <a:extLst>
              <a:ext uri="{FF2B5EF4-FFF2-40B4-BE49-F238E27FC236}">
                <a16:creationId xmlns:a16="http://schemas.microsoft.com/office/drawing/2014/main" id="{34FC821F-103C-41D2-B707-A62423D2786E}"/>
              </a:ext>
            </a:extLst>
          </p:cNvPr>
          <p:cNvSpPr txBox="1"/>
          <p:nvPr/>
        </p:nvSpPr>
        <p:spPr>
          <a:xfrm>
            <a:off x="2582092" y="3322544"/>
            <a:ext cx="720044" cy="276999"/>
          </a:xfrm>
          <a:prstGeom prst="rect">
            <a:avLst/>
          </a:prstGeom>
          <a:noFill/>
        </p:spPr>
        <p:txBody>
          <a:bodyPr wrap="square" rtlCol="0">
            <a:spAutoFit/>
          </a:bodyPr>
          <a:lstStyle/>
          <a:p>
            <a:r>
              <a:rPr lang="fr-FR" sz="1200" dirty="0"/>
              <a:t>Pin 16</a:t>
            </a:r>
            <a:endParaRPr lang="fr-BE" sz="1200" dirty="0"/>
          </a:p>
        </p:txBody>
      </p:sp>
      <p:sp>
        <p:nvSpPr>
          <p:cNvPr id="64" name="ZoneTexte 63">
            <a:extLst>
              <a:ext uri="{FF2B5EF4-FFF2-40B4-BE49-F238E27FC236}">
                <a16:creationId xmlns:a16="http://schemas.microsoft.com/office/drawing/2014/main" id="{3CE45FCD-2AE4-4DFA-B66A-DA7ABA1C5668}"/>
              </a:ext>
            </a:extLst>
          </p:cNvPr>
          <p:cNvSpPr txBox="1"/>
          <p:nvPr/>
        </p:nvSpPr>
        <p:spPr>
          <a:xfrm>
            <a:off x="326208" y="558959"/>
            <a:ext cx="1869528" cy="646331"/>
          </a:xfrm>
          <a:prstGeom prst="rect">
            <a:avLst/>
          </a:prstGeom>
          <a:noFill/>
        </p:spPr>
        <p:txBody>
          <a:bodyPr wrap="square" rtlCol="0">
            <a:spAutoFit/>
          </a:bodyPr>
          <a:lstStyle/>
          <a:p>
            <a:r>
              <a:rPr lang="fr-FR" sz="1800" dirty="0"/>
              <a:t>Traffic light for vertical road</a:t>
            </a:r>
            <a:endParaRPr lang="fr-BE" sz="1800" dirty="0"/>
          </a:p>
        </p:txBody>
      </p:sp>
      <p:sp>
        <p:nvSpPr>
          <p:cNvPr id="65" name="ZoneTexte 64">
            <a:extLst>
              <a:ext uri="{FF2B5EF4-FFF2-40B4-BE49-F238E27FC236}">
                <a16:creationId xmlns:a16="http://schemas.microsoft.com/office/drawing/2014/main" id="{8C852A8E-0C47-4667-86F5-913409F891BE}"/>
              </a:ext>
            </a:extLst>
          </p:cNvPr>
          <p:cNvSpPr txBox="1"/>
          <p:nvPr/>
        </p:nvSpPr>
        <p:spPr>
          <a:xfrm>
            <a:off x="4342820" y="1421656"/>
            <a:ext cx="2029380" cy="646331"/>
          </a:xfrm>
          <a:prstGeom prst="rect">
            <a:avLst/>
          </a:prstGeom>
          <a:noFill/>
        </p:spPr>
        <p:txBody>
          <a:bodyPr wrap="square" rtlCol="0">
            <a:spAutoFit/>
          </a:bodyPr>
          <a:lstStyle/>
          <a:p>
            <a:r>
              <a:rPr lang="fr-FR" sz="1800" dirty="0"/>
              <a:t>Traffic light for</a:t>
            </a:r>
          </a:p>
          <a:p>
            <a:r>
              <a:rPr lang="fr-FR" sz="1800" dirty="0"/>
              <a:t>horizontal road</a:t>
            </a:r>
            <a:endParaRPr lang="fr-BE" sz="1800" dirty="0"/>
          </a:p>
        </p:txBody>
      </p:sp>
      <p:sp>
        <p:nvSpPr>
          <p:cNvPr id="66" name="ZoneTexte 65">
            <a:extLst>
              <a:ext uri="{FF2B5EF4-FFF2-40B4-BE49-F238E27FC236}">
                <a16:creationId xmlns:a16="http://schemas.microsoft.com/office/drawing/2014/main" id="{1AE60590-7D72-4C49-A838-CFF7903FB399}"/>
              </a:ext>
            </a:extLst>
          </p:cNvPr>
          <p:cNvSpPr txBox="1"/>
          <p:nvPr/>
        </p:nvSpPr>
        <p:spPr>
          <a:xfrm>
            <a:off x="89518" y="2362971"/>
            <a:ext cx="936475" cy="369332"/>
          </a:xfrm>
          <a:prstGeom prst="rect">
            <a:avLst/>
          </a:prstGeom>
          <a:noFill/>
        </p:spPr>
        <p:txBody>
          <a:bodyPr wrap="square" rtlCol="0">
            <a:spAutoFit/>
          </a:bodyPr>
          <a:lstStyle/>
          <a:p>
            <a:r>
              <a:rPr lang="fr-FR" sz="1800" dirty="0"/>
              <a:t>82 </a:t>
            </a:r>
            <a:r>
              <a:rPr lang="el-GR" sz="1800" dirty="0"/>
              <a:t>Ω</a:t>
            </a:r>
            <a:endParaRPr lang="fr-BE" sz="1800" dirty="0"/>
          </a:p>
        </p:txBody>
      </p:sp>
      <p:sp>
        <p:nvSpPr>
          <p:cNvPr id="67" name="ZoneTexte 66">
            <a:extLst>
              <a:ext uri="{FF2B5EF4-FFF2-40B4-BE49-F238E27FC236}">
                <a16:creationId xmlns:a16="http://schemas.microsoft.com/office/drawing/2014/main" id="{A19A13D4-23E2-4830-B57D-BDEB7FE61EBC}"/>
              </a:ext>
            </a:extLst>
          </p:cNvPr>
          <p:cNvSpPr txBox="1"/>
          <p:nvPr/>
        </p:nvSpPr>
        <p:spPr>
          <a:xfrm>
            <a:off x="895965" y="2359728"/>
            <a:ext cx="936475" cy="369332"/>
          </a:xfrm>
          <a:prstGeom prst="rect">
            <a:avLst/>
          </a:prstGeom>
          <a:noFill/>
        </p:spPr>
        <p:txBody>
          <a:bodyPr wrap="square" rtlCol="0">
            <a:spAutoFit/>
          </a:bodyPr>
          <a:lstStyle/>
          <a:p>
            <a:r>
              <a:rPr lang="fr-FR" sz="1800" dirty="0"/>
              <a:t>82 </a:t>
            </a:r>
            <a:r>
              <a:rPr lang="el-GR" sz="1800" dirty="0"/>
              <a:t>Ω</a:t>
            </a:r>
            <a:endParaRPr lang="fr-BE" sz="1800" dirty="0"/>
          </a:p>
        </p:txBody>
      </p:sp>
      <p:sp>
        <p:nvSpPr>
          <p:cNvPr id="68" name="ZoneTexte 67">
            <a:extLst>
              <a:ext uri="{FF2B5EF4-FFF2-40B4-BE49-F238E27FC236}">
                <a16:creationId xmlns:a16="http://schemas.microsoft.com/office/drawing/2014/main" id="{CA3C77BB-887E-4ECB-9042-44C07C0EF9FF}"/>
              </a:ext>
            </a:extLst>
          </p:cNvPr>
          <p:cNvSpPr txBox="1"/>
          <p:nvPr/>
        </p:nvSpPr>
        <p:spPr>
          <a:xfrm>
            <a:off x="3072553" y="2381744"/>
            <a:ext cx="936475" cy="369332"/>
          </a:xfrm>
          <a:prstGeom prst="rect">
            <a:avLst/>
          </a:prstGeom>
          <a:noFill/>
        </p:spPr>
        <p:txBody>
          <a:bodyPr wrap="square" rtlCol="0">
            <a:spAutoFit/>
          </a:bodyPr>
          <a:lstStyle/>
          <a:p>
            <a:r>
              <a:rPr lang="fr-FR" sz="1800" dirty="0"/>
              <a:t>82 </a:t>
            </a:r>
            <a:r>
              <a:rPr lang="el-GR" sz="1800" dirty="0"/>
              <a:t>Ω</a:t>
            </a:r>
            <a:endParaRPr lang="fr-BE" sz="1800" dirty="0"/>
          </a:p>
        </p:txBody>
      </p:sp>
      <p:sp>
        <p:nvSpPr>
          <p:cNvPr id="69" name="ZoneTexte 68">
            <a:extLst>
              <a:ext uri="{FF2B5EF4-FFF2-40B4-BE49-F238E27FC236}">
                <a16:creationId xmlns:a16="http://schemas.microsoft.com/office/drawing/2014/main" id="{14CEA685-35EE-49B5-8A3E-B20E6D79D845}"/>
              </a:ext>
            </a:extLst>
          </p:cNvPr>
          <p:cNvSpPr txBox="1"/>
          <p:nvPr/>
        </p:nvSpPr>
        <p:spPr>
          <a:xfrm>
            <a:off x="3897392" y="2435148"/>
            <a:ext cx="936475" cy="369332"/>
          </a:xfrm>
          <a:prstGeom prst="rect">
            <a:avLst/>
          </a:prstGeom>
          <a:noFill/>
        </p:spPr>
        <p:txBody>
          <a:bodyPr wrap="square" rtlCol="0">
            <a:spAutoFit/>
          </a:bodyPr>
          <a:lstStyle/>
          <a:p>
            <a:r>
              <a:rPr lang="fr-FR" sz="1800" dirty="0"/>
              <a:t>82 </a:t>
            </a:r>
            <a:r>
              <a:rPr lang="el-GR" sz="1800" dirty="0"/>
              <a:t>Ω</a:t>
            </a:r>
            <a:endParaRPr lang="fr-BE" sz="1800" dirty="0"/>
          </a:p>
        </p:txBody>
      </p:sp>
    </p:spTree>
    <p:extLst>
      <p:ext uri="{BB962C8B-B14F-4D97-AF65-F5344CB8AC3E}">
        <p14:creationId xmlns:p14="http://schemas.microsoft.com/office/powerpoint/2010/main" val="370299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7</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a:t>Global </a:t>
            </a:r>
            <a:r>
              <a:rPr lang="fr-FR" dirty="0" err="1"/>
              <a:t>view</a:t>
            </a:r>
            <a:endParaRPr lang="fr-BE" dirty="0"/>
          </a:p>
        </p:txBody>
      </p:sp>
      <p:pic>
        <p:nvPicPr>
          <p:cNvPr id="6" name="Image 5">
            <a:extLst>
              <a:ext uri="{FF2B5EF4-FFF2-40B4-BE49-F238E27FC236}">
                <a16:creationId xmlns:a16="http://schemas.microsoft.com/office/drawing/2014/main" id="{D35999CF-4543-4181-8A95-5E5A5F9554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693" y="1232747"/>
            <a:ext cx="4543938" cy="3407954"/>
          </a:xfrm>
          <a:prstGeom prst="rect">
            <a:avLst/>
          </a:prstGeom>
        </p:spPr>
      </p:pic>
      <p:grpSp>
        <p:nvGrpSpPr>
          <p:cNvPr id="3" name="Groupe 2">
            <a:extLst>
              <a:ext uri="{FF2B5EF4-FFF2-40B4-BE49-F238E27FC236}">
                <a16:creationId xmlns:a16="http://schemas.microsoft.com/office/drawing/2014/main" id="{DA0A2ABE-869B-4079-9B9C-4D0BF1F24F64}"/>
              </a:ext>
            </a:extLst>
          </p:cNvPr>
          <p:cNvGrpSpPr/>
          <p:nvPr/>
        </p:nvGrpSpPr>
        <p:grpSpPr>
          <a:xfrm>
            <a:off x="3570403" y="2035644"/>
            <a:ext cx="4901904" cy="3749442"/>
            <a:chOff x="1582376" y="1295753"/>
            <a:chExt cx="5947312" cy="4460484"/>
          </a:xfrm>
        </p:grpSpPr>
        <p:pic>
          <p:nvPicPr>
            <p:cNvPr id="11" name="Image 10">
              <a:extLst>
                <a:ext uri="{FF2B5EF4-FFF2-40B4-BE49-F238E27FC236}">
                  <a16:creationId xmlns:a16="http://schemas.microsoft.com/office/drawing/2014/main" id="{C6E8D881-025A-4B76-BF52-1784C26ECF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2376" y="1295753"/>
              <a:ext cx="5947312" cy="4460484"/>
            </a:xfrm>
            <a:prstGeom prst="rect">
              <a:avLst/>
            </a:prstGeom>
          </p:spPr>
        </p:pic>
        <p:sp>
          <p:nvSpPr>
            <p:cNvPr id="12" name="Ellipse 11">
              <a:extLst>
                <a:ext uri="{FF2B5EF4-FFF2-40B4-BE49-F238E27FC236}">
                  <a16:creationId xmlns:a16="http://schemas.microsoft.com/office/drawing/2014/main" id="{C478B7E5-54BA-46E6-B7C3-29DD091CB2C1}"/>
                </a:ext>
              </a:extLst>
            </p:cNvPr>
            <p:cNvSpPr/>
            <p:nvPr/>
          </p:nvSpPr>
          <p:spPr>
            <a:xfrm>
              <a:off x="4391378" y="1614311"/>
              <a:ext cx="711200" cy="462845"/>
            </a:xfrm>
            <a:prstGeom prst="ellipse">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13" name="Ellipse 12">
              <a:extLst>
                <a:ext uri="{FF2B5EF4-FFF2-40B4-BE49-F238E27FC236}">
                  <a16:creationId xmlns:a16="http://schemas.microsoft.com/office/drawing/2014/main" id="{480A5E9D-80AF-4C1B-A6D1-A6BB45CD9E7C}"/>
                </a:ext>
              </a:extLst>
            </p:cNvPr>
            <p:cNvSpPr/>
            <p:nvPr/>
          </p:nvSpPr>
          <p:spPr>
            <a:xfrm>
              <a:off x="5604933" y="3063150"/>
              <a:ext cx="711200" cy="46284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A6C02606-51BB-489A-BDC0-62C2C837675A}"/>
                </a:ext>
              </a:extLst>
            </p:cNvPr>
            <p:cNvSpPr txBox="1"/>
            <p:nvPr/>
          </p:nvSpPr>
          <p:spPr>
            <a:xfrm>
              <a:off x="5102578" y="1690757"/>
              <a:ext cx="1468261"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r>
                <a:rPr kumimoji="0" lang="fr-FR" sz="2800" b="1" i="0" u="none" strike="noStrike" kern="1200" cap="none" spc="0" normalizeH="0" baseline="0" noProof="0" dirty="0">
                  <a:ln>
                    <a:noFill/>
                  </a:ln>
                  <a:solidFill>
                    <a:schemeClr val="accent5">
                      <a:lumMod val="75000"/>
                    </a:schemeClr>
                  </a:solidFill>
                  <a:effectLst/>
                  <a:uLnTx/>
                  <a:uFillTx/>
                  <a:latin typeface="Calibri" pitchFamily="34" charset="0"/>
                  <a:ea typeface="Calibri" pitchFamily="34" charset="0"/>
                  <a:cs typeface="Times New Roman" pitchFamily="18" charset="0"/>
                </a:rPr>
                <a:t>Webcam</a:t>
              </a:r>
            </a:p>
          </p:txBody>
        </p:sp>
        <p:sp>
          <p:nvSpPr>
            <p:cNvPr id="15" name="ZoneTexte 14">
              <a:extLst>
                <a:ext uri="{FF2B5EF4-FFF2-40B4-BE49-F238E27FC236}">
                  <a16:creationId xmlns:a16="http://schemas.microsoft.com/office/drawing/2014/main" id="{42B7E54E-2076-4B21-B6A0-AEDA340D6142}"/>
                </a:ext>
              </a:extLst>
            </p:cNvPr>
            <p:cNvSpPr txBox="1"/>
            <p:nvPr/>
          </p:nvSpPr>
          <p:spPr>
            <a:xfrm>
              <a:off x="5429250" y="3525995"/>
              <a:ext cx="1468261"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r>
                <a:rPr kumimoji="0" lang="fr-FR" sz="2800" b="1" i="0" u="none" strike="noStrike" kern="1200" cap="none" spc="0" normalizeH="0" baseline="0" noProof="0" dirty="0">
                  <a:ln>
                    <a:noFill/>
                  </a:ln>
                  <a:solidFill>
                    <a:srgbClr val="FFFF00"/>
                  </a:solidFill>
                  <a:effectLst/>
                  <a:uLnTx/>
                  <a:uFillTx/>
                  <a:latin typeface="Calibri" pitchFamily="34" charset="0"/>
                  <a:ea typeface="Calibri" pitchFamily="34" charset="0"/>
                  <a:cs typeface="Times New Roman" pitchFamily="18" charset="0"/>
                </a:rPr>
                <a:t>Traffic Lights</a:t>
              </a:r>
            </a:p>
          </p:txBody>
        </p:sp>
      </p:grpSp>
    </p:spTree>
    <p:extLst>
      <p:ext uri="{BB962C8B-B14F-4D97-AF65-F5344CB8AC3E}">
        <p14:creationId xmlns:p14="http://schemas.microsoft.com/office/powerpoint/2010/main" val="18474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8</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a:t>Block </a:t>
            </a:r>
            <a:r>
              <a:rPr lang="fr-FR" dirty="0" err="1"/>
              <a:t>diagram</a:t>
            </a:r>
            <a:endParaRPr lang="fr-BE" dirty="0"/>
          </a:p>
        </p:txBody>
      </p:sp>
      <p:sp>
        <p:nvSpPr>
          <p:cNvPr id="2" name="Rectangle 1">
            <a:extLst>
              <a:ext uri="{FF2B5EF4-FFF2-40B4-BE49-F238E27FC236}">
                <a16:creationId xmlns:a16="http://schemas.microsoft.com/office/drawing/2014/main" id="{D6F58F62-A20F-4010-BA21-74E73BA1CE28}"/>
              </a:ext>
            </a:extLst>
          </p:cNvPr>
          <p:cNvSpPr/>
          <p:nvPr/>
        </p:nvSpPr>
        <p:spPr bwMode="auto">
          <a:xfrm>
            <a:off x="2443769" y="775207"/>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err="1">
                <a:ln>
                  <a:noFill/>
                </a:ln>
                <a:solidFill>
                  <a:schemeClr val="tx1"/>
                </a:solidFill>
                <a:effectLst/>
                <a:latin typeface="Verdana" pitchFamily="34" charset="0"/>
              </a:rPr>
              <a:t>Video</a:t>
            </a:r>
            <a:r>
              <a:rPr kumimoji="0" lang="fr-FR" sz="1200" b="0" i="0" u="none" strike="noStrike" cap="none" normalizeH="0" baseline="0" dirty="0">
                <a:ln>
                  <a:noFill/>
                </a:ln>
                <a:solidFill>
                  <a:schemeClr val="tx1"/>
                </a:solidFill>
                <a:effectLst/>
                <a:latin typeface="Verdana" pitchFamily="34" charset="0"/>
              </a:rPr>
              <a:t> </a:t>
            </a:r>
            <a:r>
              <a:rPr kumimoji="0" lang="fr-FR" sz="1200" b="0" i="0" u="none" strike="noStrike" cap="none" normalizeH="0" baseline="0" dirty="0" err="1">
                <a:ln>
                  <a:noFill/>
                </a:ln>
                <a:solidFill>
                  <a:schemeClr val="tx1"/>
                </a:solidFill>
                <a:effectLst/>
                <a:latin typeface="Verdana" pitchFamily="34" charset="0"/>
              </a:rPr>
              <a:t>stream</a:t>
            </a:r>
            <a:r>
              <a:rPr kumimoji="0" lang="fr-FR" sz="1200" b="0" i="0" u="none" strike="noStrike" cap="none" normalizeH="0" baseline="0" dirty="0">
                <a:ln>
                  <a:noFill/>
                </a:ln>
                <a:solidFill>
                  <a:schemeClr val="tx1"/>
                </a:solidFill>
                <a:effectLst/>
                <a:latin typeface="Verdana" pitchFamily="34" charset="0"/>
              </a:rPr>
              <a:t> </a:t>
            </a:r>
            <a:r>
              <a:rPr kumimoji="0" lang="fr-FR" sz="1200" b="0" i="0" u="none" strike="noStrike" cap="none" normalizeH="0" baseline="0" dirty="0" err="1">
                <a:ln>
                  <a:noFill/>
                </a:ln>
                <a:solidFill>
                  <a:schemeClr val="tx1"/>
                </a:solidFill>
                <a:effectLst/>
                <a:latin typeface="Verdana" pitchFamily="34" charset="0"/>
              </a:rPr>
              <a:t>from</a:t>
            </a:r>
            <a:r>
              <a:rPr kumimoji="0" lang="fr-FR" sz="1200" b="0" i="0" u="none" strike="noStrike" cap="none" normalizeH="0" baseline="0" dirty="0">
                <a:ln>
                  <a:noFill/>
                </a:ln>
                <a:solidFill>
                  <a:schemeClr val="tx1"/>
                </a:solidFill>
                <a:effectLst/>
                <a:latin typeface="Verdana" pitchFamily="34" charset="0"/>
              </a:rPr>
              <a:t> webcam</a:t>
            </a:r>
            <a:endParaRPr kumimoji="0" lang="fr-BE" sz="1200" b="0"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7A735759-D25C-4EDA-A477-17417F8AB66A}"/>
              </a:ext>
            </a:extLst>
          </p:cNvPr>
          <p:cNvSpPr/>
          <p:nvPr/>
        </p:nvSpPr>
        <p:spPr bwMode="auto">
          <a:xfrm>
            <a:off x="2443769" y="1374223"/>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200" dirty="0" err="1"/>
              <a:t>InitVert</a:t>
            </a:r>
            <a:r>
              <a:rPr lang="fr-FR" sz="1200" dirty="0"/>
              <a:t> = 0</a:t>
            </a:r>
          </a:p>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err="1">
                <a:ln>
                  <a:noFill/>
                </a:ln>
                <a:solidFill>
                  <a:schemeClr val="tx1"/>
                </a:solidFill>
                <a:effectLst/>
                <a:latin typeface="Verdana" pitchFamily="34" charset="0"/>
              </a:rPr>
              <a:t>InitHor</a:t>
            </a:r>
            <a:r>
              <a:rPr kumimoji="0" lang="fr-FR" sz="1200" b="0" i="0" u="none" strike="noStrike" cap="none" normalizeH="0" baseline="0" dirty="0">
                <a:ln>
                  <a:noFill/>
                </a:ln>
                <a:solidFill>
                  <a:schemeClr val="tx1"/>
                </a:solidFill>
                <a:effectLst/>
                <a:latin typeface="Verdana" pitchFamily="34" charset="0"/>
              </a:rPr>
              <a:t> = 0</a:t>
            </a:r>
            <a:endParaRPr kumimoji="0" lang="fr-BE" sz="1200" b="0" i="0" u="none" strike="noStrike" cap="none" normalizeH="0" baseline="0" dirty="0">
              <a:ln>
                <a:noFill/>
              </a:ln>
              <a:solidFill>
                <a:schemeClr val="tx1"/>
              </a:solidFill>
              <a:effectLst/>
              <a:latin typeface="Verdana" pitchFamily="34" charset="0"/>
            </a:endParaRPr>
          </a:p>
        </p:txBody>
      </p:sp>
      <p:sp>
        <p:nvSpPr>
          <p:cNvPr id="5" name="Losange 4">
            <a:extLst>
              <a:ext uri="{FF2B5EF4-FFF2-40B4-BE49-F238E27FC236}">
                <a16:creationId xmlns:a16="http://schemas.microsoft.com/office/drawing/2014/main" id="{2D4344A1-51A3-4FCB-AB06-7BFC61CAE734}"/>
              </a:ext>
            </a:extLst>
          </p:cNvPr>
          <p:cNvSpPr/>
          <p:nvPr/>
        </p:nvSpPr>
        <p:spPr bwMode="auto">
          <a:xfrm>
            <a:off x="2407765" y="2059073"/>
            <a:ext cx="1738536" cy="648072"/>
          </a:xfrm>
          <a:prstGeom prst="diamond">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Verdana" pitchFamily="34" charset="0"/>
              </a:rPr>
              <a:t>Is webcam </a:t>
            </a:r>
            <a:r>
              <a:rPr kumimoji="0" lang="fr-FR" sz="900" b="0" i="0" u="none" strike="noStrike" cap="none" normalizeH="0" baseline="0" dirty="0" err="1">
                <a:ln>
                  <a:noFill/>
                </a:ln>
                <a:solidFill>
                  <a:schemeClr val="tx1"/>
                </a:solidFill>
                <a:effectLst/>
                <a:latin typeface="Verdana" pitchFamily="34" charset="0"/>
              </a:rPr>
              <a:t>working</a:t>
            </a:r>
            <a:r>
              <a:rPr kumimoji="0" lang="fr-FR" sz="900" b="0" i="0" u="none" strike="noStrike" cap="none" normalizeH="0" baseline="0" dirty="0">
                <a:ln>
                  <a:noFill/>
                </a:ln>
                <a:solidFill>
                  <a:schemeClr val="tx1"/>
                </a:solidFill>
                <a:effectLst/>
                <a:latin typeface="Verdana" pitchFamily="34" charset="0"/>
              </a:rPr>
              <a:t> ?</a:t>
            </a:r>
            <a:endParaRPr kumimoji="0" lang="fr-BE" sz="900" b="0" i="0" u="none" strike="noStrike" cap="none" normalizeH="0" baseline="0" dirty="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40034D50-FF43-4710-A72A-A235DEBD36F3}"/>
              </a:ext>
            </a:extLst>
          </p:cNvPr>
          <p:cNvSpPr/>
          <p:nvPr/>
        </p:nvSpPr>
        <p:spPr bwMode="auto">
          <a:xfrm>
            <a:off x="345950" y="5890061"/>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200" dirty="0"/>
              <a:t>Close all </a:t>
            </a:r>
            <a:r>
              <a:rPr lang="fr-FR" sz="1200" dirty="0" err="1"/>
              <a:t>windows</a:t>
            </a:r>
            <a:endParaRPr lang="fr-FR" sz="1200" dirty="0"/>
          </a:p>
          <a:p>
            <a:pPr marL="0" marR="0" indent="0" algn="ctr" defTabSz="914400" rtl="0" eaLnBrk="0" fontAlgn="base" latinLnBrk="0" hangingPunct="0">
              <a:lnSpc>
                <a:spcPct val="100000"/>
              </a:lnSpc>
              <a:spcBef>
                <a:spcPct val="0"/>
              </a:spcBef>
              <a:spcAft>
                <a:spcPct val="0"/>
              </a:spcAft>
              <a:buClrTx/>
              <a:buSzTx/>
              <a:buFontTx/>
              <a:buNone/>
              <a:tabLst/>
            </a:pPr>
            <a:r>
              <a:rPr lang="fr-FR" sz="1200" dirty="0"/>
              <a:t>Release webcam</a:t>
            </a:r>
          </a:p>
          <a:p>
            <a:pPr marL="0" marR="0" indent="0" algn="ctr" defTabSz="914400" rtl="0" eaLnBrk="0" fontAlgn="base" latinLnBrk="0" hangingPunct="0">
              <a:lnSpc>
                <a:spcPct val="100000"/>
              </a:lnSpc>
              <a:spcBef>
                <a:spcPct val="0"/>
              </a:spcBef>
              <a:spcAft>
                <a:spcPct val="0"/>
              </a:spcAft>
              <a:buClrTx/>
              <a:buSzTx/>
              <a:buFontTx/>
              <a:buNone/>
              <a:tabLst/>
            </a:pPr>
            <a:endParaRPr lang="fr-FR" sz="1200" dirty="0"/>
          </a:p>
          <a:p>
            <a:pPr marL="0" marR="0" indent="0" algn="ctr" defTabSz="914400" rtl="0" eaLnBrk="0" fontAlgn="base" latinLnBrk="0" hangingPunct="0">
              <a:lnSpc>
                <a:spcPct val="100000"/>
              </a:lnSpc>
              <a:spcBef>
                <a:spcPct val="0"/>
              </a:spcBef>
              <a:spcAft>
                <a:spcPct val="0"/>
              </a:spcAft>
              <a:buClrTx/>
              <a:buSzTx/>
              <a:buFontTx/>
              <a:buNone/>
              <a:tabLst/>
            </a:pPr>
            <a:endParaRPr kumimoji="0" lang="fr-BE" sz="1200" b="0" i="0" u="none" strike="noStrike" cap="none" normalizeH="0" baseline="0" dirty="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C6939266-79ED-4C4B-878B-AA78B93566D6}"/>
              </a:ext>
            </a:extLst>
          </p:cNvPr>
          <p:cNvSpPr/>
          <p:nvPr/>
        </p:nvSpPr>
        <p:spPr bwMode="auto">
          <a:xfrm>
            <a:off x="4457577" y="2574133"/>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Capture frame</a:t>
            </a:r>
          </a:p>
          <a:p>
            <a:pPr marL="0" marR="0" indent="0" algn="ctr" defTabSz="914400" rtl="0" eaLnBrk="0" fontAlgn="base" latinLnBrk="0" hangingPunct="0">
              <a:lnSpc>
                <a:spcPct val="100000"/>
              </a:lnSpc>
              <a:spcBef>
                <a:spcPct val="0"/>
              </a:spcBef>
              <a:spcAft>
                <a:spcPct val="0"/>
              </a:spcAft>
              <a:buClrTx/>
              <a:buSzTx/>
              <a:buFontTx/>
              <a:buNone/>
              <a:tabLst/>
            </a:pPr>
            <a:r>
              <a:rPr lang="fr-FR" sz="1200" dirty="0" err="1"/>
              <a:t>Treatment</a:t>
            </a:r>
            <a:endParaRPr kumimoji="0" lang="fr-BE" sz="1200" b="0" i="0" u="none" strike="noStrike" cap="none" normalizeH="0" baseline="0" dirty="0">
              <a:ln>
                <a:noFill/>
              </a:ln>
              <a:solidFill>
                <a:schemeClr val="tx1"/>
              </a:solidFill>
              <a:effectLst/>
              <a:latin typeface="Verdana" pitchFamily="34" charset="0"/>
            </a:endParaRPr>
          </a:p>
        </p:txBody>
      </p:sp>
      <p:sp>
        <p:nvSpPr>
          <p:cNvPr id="12" name="Rectangle 11">
            <a:extLst>
              <a:ext uri="{FF2B5EF4-FFF2-40B4-BE49-F238E27FC236}">
                <a16:creationId xmlns:a16="http://schemas.microsoft.com/office/drawing/2014/main" id="{100FEA6C-537A-43C7-9373-6570606D2CB1}"/>
              </a:ext>
            </a:extLst>
          </p:cNvPr>
          <p:cNvSpPr/>
          <p:nvPr/>
        </p:nvSpPr>
        <p:spPr bwMode="auto">
          <a:xfrm>
            <a:off x="4457577" y="3215658"/>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200" dirty="0" err="1"/>
              <a:t>Find</a:t>
            </a:r>
            <a:r>
              <a:rPr lang="fr-FR" sz="1200" dirty="0"/>
              <a:t> contours</a:t>
            </a:r>
          </a:p>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err="1">
                <a:ln>
                  <a:noFill/>
                </a:ln>
                <a:solidFill>
                  <a:schemeClr val="tx1"/>
                </a:solidFill>
                <a:effectLst/>
                <a:latin typeface="Verdana" pitchFamily="34" charset="0"/>
              </a:rPr>
              <a:t>Ncars</a:t>
            </a:r>
            <a:endParaRPr kumimoji="0" lang="fr-BE" sz="1200" b="0" i="0" u="none" strike="noStrike" cap="none" normalizeH="0" baseline="0" dirty="0">
              <a:ln>
                <a:noFill/>
              </a:ln>
              <a:solidFill>
                <a:schemeClr val="tx1"/>
              </a:solidFill>
              <a:effectLst/>
              <a:latin typeface="Verdana" pitchFamily="34" charset="0"/>
            </a:endParaRPr>
          </a:p>
        </p:txBody>
      </p:sp>
      <p:sp>
        <p:nvSpPr>
          <p:cNvPr id="24" name="Rectangle 23">
            <a:extLst>
              <a:ext uri="{FF2B5EF4-FFF2-40B4-BE49-F238E27FC236}">
                <a16:creationId xmlns:a16="http://schemas.microsoft.com/office/drawing/2014/main" id="{1AE6918D-9820-47E5-AF02-817E39164EC5}"/>
              </a:ext>
            </a:extLst>
          </p:cNvPr>
          <p:cNvSpPr/>
          <p:nvPr/>
        </p:nvSpPr>
        <p:spPr bwMode="auto">
          <a:xfrm>
            <a:off x="4457576" y="3857183"/>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Counter and </a:t>
            </a:r>
            <a:r>
              <a:rPr kumimoji="0" lang="fr-FR" sz="1200" b="0" i="0" u="none" strike="noStrike" cap="none" normalizeH="0" baseline="0" dirty="0" err="1">
                <a:ln>
                  <a:noFill/>
                </a:ln>
                <a:solidFill>
                  <a:schemeClr val="tx1"/>
                </a:solidFill>
                <a:effectLst/>
                <a:latin typeface="Verdana" pitchFamily="34" charset="0"/>
              </a:rPr>
              <a:t>analysis</a:t>
            </a:r>
            <a:endParaRPr kumimoji="0" lang="fr-BE" sz="1200" b="0" i="0" u="none" strike="noStrike" cap="none" normalizeH="0" baseline="0" dirty="0">
              <a:ln>
                <a:noFill/>
              </a:ln>
              <a:solidFill>
                <a:schemeClr val="tx1"/>
              </a:solidFill>
              <a:effectLst/>
              <a:latin typeface="Verdana" pitchFamily="34" charset="0"/>
            </a:endParaRPr>
          </a:p>
        </p:txBody>
      </p:sp>
      <p:sp>
        <p:nvSpPr>
          <p:cNvPr id="25" name="Rectangle 24">
            <a:extLst>
              <a:ext uri="{FF2B5EF4-FFF2-40B4-BE49-F238E27FC236}">
                <a16:creationId xmlns:a16="http://schemas.microsoft.com/office/drawing/2014/main" id="{D417FBBF-3511-4DC5-BBFA-5CB9547D1840}"/>
              </a:ext>
            </a:extLst>
          </p:cNvPr>
          <p:cNvSpPr/>
          <p:nvPr/>
        </p:nvSpPr>
        <p:spPr bwMode="auto">
          <a:xfrm>
            <a:off x="4457576" y="4571790"/>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Show </a:t>
            </a:r>
            <a:r>
              <a:rPr kumimoji="0" lang="fr-FR" sz="1200" b="0" i="0" u="none" strike="noStrike" cap="none" normalizeH="0" baseline="0" dirty="0" err="1">
                <a:ln>
                  <a:noFill/>
                </a:ln>
                <a:solidFill>
                  <a:schemeClr val="tx1"/>
                </a:solidFill>
                <a:effectLst/>
                <a:latin typeface="Verdana" pitchFamily="34" charset="0"/>
              </a:rPr>
              <a:t>different</a:t>
            </a:r>
            <a:r>
              <a:rPr kumimoji="0" lang="fr-FR" sz="1200" b="0" i="0" u="none" strike="noStrike" cap="none" normalizeH="0" baseline="0" dirty="0">
                <a:ln>
                  <a:noFill/>
                </a:ln>
                <a:solidFill>
                  <a:schemeClr val="tx1"/>
                </a:solidFill>
                <a:effectLst/>
                <a:latin typeface="Verdana" pitchFamily="34" charset="0"/>
              </a:rPr>
              <a:t> </a:t>
            </a:r>
            <a:r>
              <a:rPr kumimoji="0" lang="fr-FR" sz="1200" b="0" i="0" u="none" strike="noStrike" cap="none" normalizeH="0" baseline="0" dirty="0" err="1">
                <a:ln>
                  <a:noFill/>
                </a:ln>
                <a:solidFill>
                  <a:schemeClr val="tx1"/>
                </a:solidFill>
                <a:effectLst/>
                <a:latin typeface="Verdana" pitchFamily="34" charset="0"/>
              </a:rPr>
              <a:t>streams</a:t>
            </a:r>
            <a:endParaRPr kumimoji="0" lang="fr-BE" sz="1200" b="0" i="0" u="none" strike="noStrike" cap="none" normalizeH="0" baseline="0" dirty="0">
              <a:ln>
                <a:noFill/>
              </a:ln>
              <a:solidFill>
                <a:schemeClr val="tx1"/>
              </a:solidFill>
              <a:effectLst/>
              <a:latin typeface="Verdana" pitchFamily="34" charset="0"/>
            </a:endParaRPr>
          </a:p>
        </p:txBody>
      </p:sp>
      <p:sp>
        <p:nvSpPr>
          <p:cNvPr id="26" name="Losange 25">
            <a:extLst>
              <a:ext uri="{FF2B5EF4-FFF2-40B4-BE49-F238E27FC236}">
                <a16:creationId xmlns:a16="http://schemas.microsoft.com/office/drawing/2014/main" id="{D8DA2166-816D-479A-99CA-2E65F6492CB0}"/>
              </a:ext>
            </a:extLst>
          </p:cNvPr>
          <p:cNvSpPr/>
          <p:nvPr/>
        </p:nvSpPr>
        <p:spPr bwMode="auto">
          <a:xfrm>
            <a:off x="4421572" y="5262910"/>
            <a:ext cx="1738536" cy="648072"/>
          </a:xfrm>
          <a:prstGeom prst="diamond">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Verdana" pitchFamily="34" charset="0"/>
              </a:rPr>
              <a:t>Stop key</a:t>
            </a:r>
            <a:endParaRPr kumimoji="0" lang="fr-BE" sz="900" b="0" i="0" u="none" strike="noStrike" cap="none" normalizeH="0" baseline="0" dirty="0">
              <a:ln>
                <a:noFill/>
              </a:ln>
              <a:solidFill>
                <a:schemeClr val="tx1"/>
              </a:solidFill>
              <a:effectLst/>
              <a:latin typeface="Verdana" pitchFamily="34" charset="0"/>
            </a:endParaRPr>
          </a:p>
        </p:txBody>
      </p:sp>
      <p:cxnSp>
        <p:nvCxnSpPr>
          <p:cNvPr id="27" name="Connecteur droit avec flèche 26">
            <a:extLst>
              <a:ext uri="{FF2B5EF4-FFF2-40B4-BE49-F238E27FC236}">
                <a16:creationId xmlns:a16="http://schemas.microsoft.com/office/drawing/2014/main" id="{62B6D1BE-19C3-4996-95F2-D9DC9418B05D}"/>
              </a:ext>
            </a:extLst>
          </p:cNvPr>
          <p:cNvCxnSpPr>
            <a:stCxn id="2" idx="2"/>
            <a:endCxn id="8" idx="0"/>
          </p:cNvCxnSpPr>
          <p:nvPr/>
        </p:nvCxnSpPr>
        <p:spPr bwMode="auto">
          <a:xfrm>
            <a:off x="3277033" y="1188796"/>
            <a:ext cx="0" cy="1854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Connecteur droit avec flèche 28">
            <a:extLst>
              <a:ext uri="{FF2B5EF4-FFF2-40B4-BE49-F238E27FC236}">
                <a16:creationId xmlns:a16="http://schemas.microsoft.com/office/drawing/2014/main" id="{297BE2F4-D8EB-4993-9B1F-AD045C749EA3}"/>
              </a:ext>
            </a:extLst>
          </p:cNvPr>
          <p:cNvCxnSpPr>
            <a:stCxn id="8" idx="2"/>
            <a:endCxn id="5" idx="0"/>
          </p:cNvCxnSpPr>
          <p:nvPr/>
        </p:nvCxnSpPr>
        <p:spPr bwMode="auto">
          <a:xfrm>
            <a:off x="3277033" y="1787812"/>
            <a:ext cx="0" cy="2712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Connecteur droit 32">
            <a:extLst>
              <a:ext uri="{FF2B5EF4-FFF2-40B4-BE49-F238E27FC236}">
                <a16:creationId xmlns:a16="http://schemas.microsoft.com/office/drawing/2014/main" id="{BF654EBB-9817-4F0F-9E62-2F01C1AC0A9D}"/>
              </a:ext>
            </a:extLst>
          </p:cNvPr>
          <p:cNvCxnSpPr>
            <a:stCxn id="5" idx="3"/>
          </p:cNvCxnSpPr>
          <p:nvPr/>
        </p:nvCxnSpPr>
        <p:spPr bwMode="auto">
          <a:xfrm>
            <a:off x="4146301" y="2383109"/>
            <a:ext cx="11445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Connecteur droit avec flèche 34">
            <a:extLst>
              <a:ext uri="{FF2B5EF4-FFF2-40B4-BE49-F238E27FC236}">
                <a16:creationId xmlns:a16="http://schemas.microsoft.com/office/drawing/2014/main" id="{FB41E916-09D7-4CDC-8F6D-11BB52673B59}"/>
              </a:ext>
            </a:extLst>
          </p:cNvPr>
          <p:cNvCxnSpPr>
            <a:cxnSpLocks/>
            <a:endCxn id="11" idx="0"/>
          </p:cNvCxnSpPr>
          <p:nvPr/>
        </p:nvCxnSpPr>
        <p:spPr bwMode="auto">
          <a:xfrm>
            <a:off x="5290841" y="2383109"/>
            <a:ext cx="0" cy="191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Connecteur droit avec flèche 36">
            <a:extLst>
              <a:ext uri="{FF2B5EF4-FFF2-40B4-BE49-F238E27FC236}">
                <a16:creationId xmlns:a16="http://schemas.microsoft.com/office/drawing/2014/main" id="{A672E91D-62E4-4102-8203-B8A71CFDD7D6}"/>
              </a:ext>
            </a:extLst>
          </p:cNvPr>
          <p:cNvCxnSpPr>
            <a:stCxn id="11" idx="2"/>
            <a:endCxn id="12" idx="0"/>
          </p:cNvCxnSpPr>
          <p:nvPr/>
        </p:nvCxnSpPr>
        <p:spPr bwMode="auto">
          <a:xfrm>
            <a:off x="5290841" y="2987722"/>
            <a:ext cx="0" cy="2279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Connecteur droit avec flèche 38">
            <a:extLst>
              <a:ext uri="{FF2B5EF4-FFF2-40B4-BE49-F238E27FC236}">
                <a16:creationId xmlns:a16="http://schemas.microsoft.com/office/drawing/2014/main" id="{8862668C-50DC-40D2-BD0F-B8C324BDAC4C}"/>
              </a:ext>
            </a:extLst>
          </p:cNvPr>
          <p:cNvCxnSpPr>
            <a:stCxn id="12" idx="2"/>
            <a:endCxn id="24" idx="0"/>
          </p:cNvCxnSpPr>
          <p:nvPr/>
        </p:nvCxnSpPr>
        <p:spPr bwMode="auto">
          <a:xfrm flipH="1">
            <a:off x="5290840" y="3629247"/>
            <a:ext cx="1" cy="2279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Connecteur droit avec flèche 40">
            <a:extLst>
              <a:ext uri="{FF2B5EF4-FFF2-40B4-BE49-F238E27FC236}">
                <a16:creationId xmlns:a16="http://schemas.microsoft.com/office/drawing/2014/main" id="{8BFB5945-E75E-498B-B0E6-A7DD4E2502C8}"/>
              </a:ext>
            </a:extLst>
          </p:cNvPr>
          <p:cNvCxnSpPr>
            <a:stCxn id="24" idx="2"/>
            <a:endCxn id="25" idx="0"/>
          </p:cNvCxnSpPr>
          <p:nvPr/>
        </p:nvCxnSpPr>
        <p:spPr bwMode="auto">
          <a:xfrm>
            <a:off x="5290840" y="4270772"/>
            <a:ext cx="0" cy="30101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Connecteur droit avec flèche 42">
            <a:extLst>
              <a:ext uri="{FF2B5EF4-FFF2-40B4-BE49-F238E27FC236}">
                <a16:creationId xmlns:a16="http://schemas.microsoft.com/office/drawing/2014/main" id="{C1776687-0AD0-422A-B203-039DB6F82BE5}"/>
              </a:ext>
            </a:extLst>
          </p:cNvPr>
          <p:cNvCxnSpPr>
            <a:stCxn id="25" idx="2"/>
            <a:endCxn id="26" idx="0"/>
          </p:cNvCxnSpPr>
          <p:nvPr/>
        </p:nvCxnSpPr>
        <p:spPr bwMode="auto">
          <a:xfrm>
            <a:off x="5290840" y="4985379"/>
            <a:ext cx="0" cy="2775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Connecteur droit 44">
            <a:extLst>
              <a:ext uri="{FF2B5EF4-FFF2-40B4-BE49-F238E27FC236}">
                <a16:creationId xmlns:a16="http://schemas.microsoft.com/office/drawing/2014/main" id="{3F31210F-5220-481F-9D07-69B519EB29C1}"/>
              </a:ext>
            </a:extLst>
          </p:cNvPr>
          <p:cNvCxnSpPr>
            <a:cxnSpLocks/>
          </p:cNvCxnSpPr>
          <p:nvPr/>
        </p:nvCxnSpPr>
        <p:spPr bwMode="auto">
          <a:xfrm flipH="1">
            <a:off x="1179214" y="5585186"/>
            <a:ext cx="3249360" cy="17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Connecteur droit 48">
            <a:extLst>
              <a:ext uri="{FF2B5EF4-FFF2-40B4-BE49-F238E27FC236}">
                <a16:creationId xmlns:a16="http://schemas.microsoft.com/office/drawing/2014/main" id="{3BBDFB4A-3140-420E-B65D-0C81B8C4E560}"/>
              </a:ext>
            </a:extLst>
          </p:cNvPr>
          <p:cNvCxnSpPr>
            <a:stCxn id="5" idx="1"/>
          </p:cNvCxnSpPr>
          <p:nvPr/>
        </p:nvCxnSpPr>
        <p:spPr bwMode="auto">
          <a:xfrm flipH="1">
            <a:off x="1183629" y="2383109"/>
            <a:ext cx="12241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Connecteur droit 52">
            <a:extLst>
              <a:ext uri="{FF2B5EF4-FFF2-40B4-BE49-F238E27FC236}">
                <a16:creationId xmlns:a16="http://schemas.microsoft.com/office/drawing/2014/main" id="{E9E3A058-C420-430A-9E18-C4B95A925677}"/>
              </a:ext>
            </a:extLst>
          </p:cNvPr>
          <p:cNvCxnSpPr>
            <a:cxnSpLocks/>
            <a:stCxn id="26" idx="3"/>
          </p:cNvCxnSpPr>
          <p:nvPr/>
        </p:nvCxnSpPr>
        <p:spPr bwMode="auto">
          <a:xfrm>
            <a:off x="6160108" y="5586946"/>
            <a:ext cx="55930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Connecteur droit 54">
            <a:extLst>
              <a:ext uri="{FF2B5EF4-FFF2-40B4-BE49-F238E27FC236}">
                <a16:creationId xmlns:a16="http://schemas.microsoft.com/office/drawing/2014/main" id="{65BDEB14-0625-462F-9312-9D6A3079B5F5}"/>
              </a:ext>
            </a:extLst>
          </p:cNvPr>
          <p:cNvCxnSpPr>
            <a:cxnSpLocks/>
          </p:cNvCxnSpPr>
          <p:nvPr/>
        </p:nvCxnSpPr>
        <p:spPr bwMode="auto">
          <a:xfrm flipH="1" flipV="1">
            <a:off x="6660232" y="1918207"/>
            <a:ext cx="59184" cy="36687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Connecteur droit avec flèche 89">
            <a:extLst>
              <a:ext uri="{FF2B5EF4-FFF2-40B4-BE49-F238E27FC236}">
                <a16:creationId xmlns:a16="http://schemas.microsoft.com/office/drawing/2014/main" id="{BD9D10CF-709C-4DE0-956F-EF0F9A4A3173}"/>
              </a:ext>
            </a:extLst>
          </p:cNvPr>
          <p:cNvCxnSpPr>
            <a:endCxn id="10" idx="0"/>
          </p:cNvCxnSpPr>
          <p:nvPr/>
        </p:nvCxnSpPr>
        <p:spPr bwMode="auto">
          <a:xfrm>
            <a:off x="1179214" y="2383109"/>
            <a:ext cx="0" cy="35069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2" name="Connecteur droit avec flèche 91">
            <a:extLst>
              <a:ext uri="{FF2B5EF4-FFF2-40B4-BE49-F238E27FC236}">
                <a16:creationId xmlns:a16="http://schemas.microsoft.com/office/drawing/2014/main" id="{E1A98A08-C6D1-4B62-AA93-F92603B2DE4D}"/>
              </a:ext>
            </a:extLst>
          </p:cNvPr>
          <p:cNvCxnSpPr>
            <a:cxnSpLocks/>
          </p:cNvCxnSpPr>
          <p:nvPr/>
        </p:nvCxnSpPr>
        <p:spPr bwMode="auto">
          <a:xfrm flipH="1" flipV="1">
            <a:off x="3277033" y="1918207"/>
            <a:ext cx="3383199"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4" name="Ellipse 93">
            <a:extLst>
              <a:ext uri="{FF2B5EF4-FFF2-40B4-BE49-F238E27FC236}">
                <a16:creationId xmlns:a16="http://schemas.microsoft.com/office/drawing/2014/main" id="{AFB740F1-1436-48B4-9776-758492FF8E43}"/>
              </a:ext>
            </a:extLst>
          </p:cNvPr>
          <p:cNvSpPr/>
          <p:nvPr/>
        </p:nvSpPr>
        <p:spPr bwMode="auto">
          <a:xfrm>
            <a:off x="4146302" y="3699282"/>
            <a:ext cx="2369912" cy="736071"/>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95" name="Ellipse 94">
            <a:extLst>
              <a:ext uri="{FF2B5EF4-FFF2-40B4-BE49-F238E27FC236}">
                <a16:creationId xmlns:a16="http://schemas.microsoft.com/office/drawing/2014/main" id="{68BBD94E-271D-4B44-A58D-9684D7F08C44}"/>
              </a:ext>
            </a:extLst>
          </p:cNvPr>
          <p:cNvSpPr/>
          <p:nvPr/>
        </p:nvSpPr>
        <p:spPr bwMode="auto">
          <a:xfrm>
            <a:off x="2398050" y="2355901"/>
            <a:ext cx="45719" cy="54415"/>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96" name="Ellipse 95">
            <a:extLst>
              <a:ext uri="{FF2B5EF4-FFF2-40B4-BE49-F238E27FC236}">
                <a16:creationId xmlns:a16="http://schemas.microsoft.com/office/drawing/2014/main" id="{D3F11DDC-7C3D-4949-8D1A-4A5D307F3348}"/>
              </a:ext>
            </a:extLst>
          </p:cNvPr>
          <p:cNvSpPr/>
          <p:nvPr/>
        </p:nvSpPr>
        <p:spPr bwMode="auto">
          <a:xfrm>
            <a:off x="6144250" y="5557978"/>
            <a:ext cx="45719" cy="54415"/>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97" name="ZoneTexte 96">
            <a:extLst>
              <a:ext uri="{FF2B5EF4-FFF2-40B4-BE49-F238E27FC236}">
                <a16:creationId xmlns:a16="http://schemas.microsoft.com/office/drawing/2014/main" id="{AA4D7474-E085-400F-AF40-3A1C2F465DE1}"/>
              </a:ext>
            </a:extLst>
          </p:cNvPr>
          <p:cNvSpPr txBox="1"/>
          <p:nvPr/>
        </p:nvSpPr>
        <p:spPr>
          <a:xfrm>
            <a:off x="1972592" y="2050994"/>
            <a:ext cx="463588" cy="338554"/>
          </a:xfrm>
          <a:prstGeom prst="rect">
            <a:avLst/>
          </a:prstGeom>
          <a:noFill/>
        </p:spPr>
        <p:txBody>
          <a:bodyPr wrap="none" rtlCol="0">
            <a:spAutoFit/>
          </a:bodyPr>
          <a:lstStyle/>
          <a:p>
            <a:r>
              <a:rPr lang="fr-FR" sz="1600" dirty="0"/>
              <a:t>No</a:t>
            </a:r>
            <a:endParaRPr lang="fr-BE" sz="1600" dirty="0"/>
          </a:p>
        </p:txBody>
      </p:sp>
      <p:sp>
        <p:nvSpPr>
          <p:cNvPr id="98" name="ZoneTexte 97">
            <a:extLst>
              <a:ext uri="{FF2B5EF4-FFF2-40B4-BE49-F238E27FC236}">
                <a16:creationId xmlns:a16="http://schemas.microsoft.com/office/drawing/2014/main" id="{7B5C5991-A52D-44A3-B43F-09DACE0EC596}"/>
              </a:ext>
            </a:extLst>
          </p:cNvPr>
          <p:cNvSpPr txBox="1"/>
          <p:nvPr/>
        </p:nvSpPr>
        <p:spPr>
          <a:xfrm>
            <a:off x="6050179" y="5211591"/>
            <a:ext cx="463588" cy="338554"/>
          </a:xfrm>
          <a:prstGeom prst="rect">
            <a:avLst/>
          </a:prstGeom>
          <a:noFill/>
        </p:spPr>
        <p:txBody>
          <a:bodyPr wrap="none" rtlCol="0">
            <a:spAutoFit/>
          </a:bodyPr>
          <a:lstStyle/>
          <a:p>
            <a:r>
              <a:rPr lang="fr-FR" sz="1600" dirty="0"/>
              <a:t>No</a:t>
            </a:r>
            <a:endParaRPr lang="fr-BE" sz="1600" dirty="0"/>
          </a:p>
        </p:txBody>
      </p:sp>
      <p:sp>
        <p:nvSpPr>
          <p:cNvPr id="99" name="ZoneTexte 98">
            <a:extLst>
              <a:ext uri="{FF2B5EF4-FFF2-40B4-BE49-F238E27FC236}">
                <a16:creationId xmlns:a16="http://schemas.microsoft.com/office/drawing/2014/main" id="{25D5C17F-AB4A-4435-91F4-D0C4737E5C98}"/>
              </a:ext>
            </a:extLst>
          </p:cNvPr>
          <p:cNvSpPr txBox="1"/>
          <p:nvPr/>
        </p:nvSpPr>
        <p:spPr>
          <a:xfrm>
            <a:off x="4058525" y="2046580"/>
            <a:ext cx="527517" cy="338554"/>
          </a:xfrm>
          <a:prstGeom prst="rect">
            <a:avLst/>
          </a:prstGeom>
          <a:noFill/>
        </p:spPr>
        <p:txBody>
          <a:bodyPr wrap="none" rtlCol="0">
            <a:spAutoFit/>
          </a:bodyPr>
          <a:lstStyle/>
          <a:p>
            <a:r>
              <a:rPr lang="fr-FR" sz="1600" dirty="0"/>
              <a:t>Yes</a:t>
            </a:r>
            <a:endParaRPr lang="fr-BE" sz="1600" dirty="0"/>
          </a:p>
        </p:txBody>
      </p:sp>
      <p:sp>
        <p:nvSpPr>
          <p:cNvPr id="100" name="ZoneTexte 99">
            <a:extLst>
              <a:ext uri="{FF2B5EF4-FFF2-40B4-BE49-F238E27FC236}">
                <a16:creationId xmlns:a16="http://schemas.microsoft.com/office/drawing/2014/main" id="{10C9D427-6549-4A5E-B0AF-E88D810B11E9}"/>
              </a:ext>
            </a:extLst>
          </p:cNvPr>
          <p:cNvSpPr txBox="1"/>
          <p:nvPr/>
        </p:nvSpPr>
        <p:spPr>
          <a:xfrm>
            <a:off x="3925134" y="5258213"/>
            <a:ext cx="527517" cy="338554"/>
          </a:xfrm>
          <a:prstGeom prst="rect">
            <a:avLst/>
          </a:prstGeom>
          <a:noFill/>
        </p:spPr>
        <p:txBody>
          <a:bodyPr wrap="none" rtlCol="0">
            <a:spAutoFit/>
          </a:bodyPr>
          <a:lstStyle/>
          <a:p>
            <a:r>
              <a:rPr lang="fr-FR" sz="1600" dirty="0"/>
              <a:t>Yes</a:t>
            </a:r>
            <a:endParaRPr lang="fr-BE" sz="1600" dirty="0"/>
          </a:p>
        </p:txBody>
      </p:sp>
    </p:spTree>
    <p:extLst>
      <p:ext uri="{BB962C8B-B14F-4D97-AF65-F5344CB8AC3E}">
        <p14:creationId xmlns:p14="http://schemas.microsoft.com/office/powerpoint/2010/main" val="11864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9</a:t>
            </a:fld>
            <a:endParaRPr lang="en-US" dirty="0"/>
          </a:p>
        </p:txBody>
      </p:sp>
      <p:sp>
        <p:nvSpPr>
          <p:cNvPr id="16" name="ZoneTexte 15">
            <a:extLst>
              <a:ext uri="{FF2B5EF4-FFF2-40B4-BE49-F238E27FC236}">
                <a16:creationId xmlns:a16="http://schemas.microsoft.com/office/drawing/2014/main" id="{248883FC-5D84-E94C-B2CB-57B8984BF5AF}"/>
              </a:ext>
            </a:extLst>
          </p:cNvPr>
          <p:cNvSpPr txBox="1"/>
          <p:nvPr/>
        </p:nvSpPr>
        <p:spPr>
          <a:xfrm>
            <a:off x="457200" y="6506280"/>
            <a:ext cx="5698976" cy="261610"/>
          </a:xfrm>
          <a:prstGeom prst="rect">
            <a:avLst/>
          </a:prstGeom>
          <a:solidFill>
            <a:schemeClr val="accent2">
              <a:lumMod val="75000"/>
            </a:schemeClr>
          </a:solidFill>
        </p:spPr>
        <p:txBody>
          <a:bodyPr wrap="square" rtlCol="0">
            <a:spAutoFit/>
          </a:bodyPr>
          <a:lstStyle/>
          <a:p>
            <a:r>
              <a:rPr lang="fr-FR" sz="1100" dirty="0">
                <a:solidFill>
                  <a:schemeClr val="bg1"/>
                </a:solidFill>
              </a:rPr>
              <a:t>Smart Traffic Lights 2 – FLAMENT Dorian &amp; NGUYEN </a:t>
            </a:r>
            <a:r>
              <a:rPr lang="fr-FR" sz="1100" dirty="0" err="1">
                <a:solidFill>
                  <a:schemeClr val="bg1"/>
                </a:solidFill>
              </a:rPr>
              <a:t>Thuy</a:t>
            </a:r>
            <a:r>
              <a:rPr lang="fr-FR" sz="1100" dirty="0">
                <a:solidFill>
                  <a:schemeClr val="bg1"/>
                </a:solidFill>
              </a:rPr>
              <a:t> </a:t>
            </a:r>
            <a:r>
              <a:rPr lang="fr-FR" sz="1100" dirty="0" err="1">
                <a:solidFill>
                  <a:schemeClr val="bg1"/>
                </a:solidFill>
              </a:rPr>
              <a:t>hai</a:t>
            </a:r>
            <a:endParaRPr lang="fr-FR" sz="1100" dirty="0">
              <a:solidFill>
                <a:schemeClr val="bg1"/>
              </a:solidFill>
            </a:endParaRPr>
          </a:p>
        </p:txBody>
      </p:sp>
      <p:sp>
        <p:nvSpPr>
          <p:cNvPr id="7" name="Titre 6">
            <a:extLst>
              <a:ext uri="{FF2B5EF4-FFF2-40B4-BE49-F238E27FC236}">
                <a16:creationId xmlns:a16="http://schemas.microsoft.com/office/drawing/2014/main" id="{A6F09553-5917-4613-88CB-FE36E2DE9BAB}"/>
              </a:ext>
            </a:extLst>
          </p:cNvPr>
          <p:cNvSpPr>
            <a:spLocks noGrp="1"/>
          </p:cNvSpPr>
          <p:nvPr>
            <p:ph type="title"/>
          </p:nvPr>
        </p:nvSpPr>
        <p:spPr/>
        <p:txBody>
          <a:bodyPr/>
          <a:lstStyle/>
          <a:p>
            <a:r>
              <a:rPr lang="fr-FR" dirty="0"/>
              <a:t>Block </a:t>
            </a:r>
            <a:r>
              <a:rPr lang="fr-FR" dirty="0" err="1"/>
              <a:t>diagram</a:t>
            </a:r>
            <a:endParaRPr lang="fr-BE" dirty="0"/>
          </a:p>
        </p:txBody>
      </p:sp>
      <p:sp>
        <p:nvSpPr>
          <p:cNvPr id="6" name="Losange 5">
            <a:extLst>
              <a:ext uri="{FF2B5EF4-FFF2-40B4-BE49-F238E27FC236}">
                <a16:creationId xmlns:a16="http://schemas.microsoft.com/office/drawing/2014/main" id="{B190DBEE-E29F-47D1-8586-00FA3F81740A}"/>
              </a:ext>
            </a:extLst>
          </p:cNvPr>
          <p:cNvSpPr/>
          <p:nvPr/>
        </p:nvSpPr>
        <p:spPr bwMode="auto">
          <a:xfrm>
            <a:off x="3668194" y="996625"/>
            <a:ext cx="1807611" cy="648072"/>
          </a:xfrm>
          <a:prstGeom prst="diamond">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Verdana" pitchFamily="34" charset="0"/>
              </a:rPr>
              <a:t>Car in vertical </a:t>
            </a:r>
            <a:r>
              <a:rPr kumimoji="0" lang="fr-FR" sz="800" b="0" i="0" u="none" strike="noStrike" cap="none" normalizeH="0" baseline="0" dirty="0" err="1">
                <a:ln>
                  <a:noFill/>
                </a:ln>
                <a:solidFill>
                  <a:schemeClr val="tx1"/>
                </a:solidFill>
                <a:effectLst/>
                <a:latin typeface="Verdana" pitchFamily="34" charset="0"/>
              </a:rPr>
              <a:t>lane</a:t>
            </a:r>
            <a:r>
              <a:rPr kumimoji="0" lang="fr-FR" sz="800" b="0" i="0" u="none" strike="noStrike" cap="none" normalizeH="0" baseline="0" dirty="0">
                <a:ln>
                  <a:noFill/>
                </a:ln>
                <a:solidFill>
                  <a:schemeClr val="tx1"/>
                </a:solidFill>
                <a:effectLst/>
                <a:latin typeface="Verdana" pitchFamily="34" charset="0"/>
              </a:rPr>
              <a:t> ?</a:t>
            </a:r>
            <a:endParaRPr kumimoji="0" lang="fr-BE" sz="800" b="0"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CC87B718-3823-424B-8B34-F6B7B69B8C81}"/>
              </a:ext>
            </a:extLst>
          </p:cNvPr>
          <p:cNvSpPr/>
          <p:nvPr/>
        </p:nvSpPr>
        <p:spPr bwMode="auto">
          <a:xfrm>
            <a:off x="5579273" y="1569421"/>
            <a:ext cx="1666528" cy="26161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200" dirty="0"/>
              <a:t>Vert</a:t>
            </a:r>
            <a:endParaRPr kumimoji="0" lang="fr-BE" sz="1200" b="0" i="0" u="none" strike="noStrike" cap="none" normalizeH="0" baseline="0" dirty="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4D9EB05B-E917-4AD5-B389-769E390AD44D}"/>
              </a:ext>
            </a:extLst>
          </p:cNvPr>
          <p:cNvSpPr/>
          <p:nvPr/>
        </p:nvSpPr>
        <p:spPr bwMode="auto">
          <a:xfrm>
            <a:off x="1994827" y="1562773"/>
            <a:ext cx="1666528" cy="261611"/>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200" dirty="0"/>
              <a:t>Vert + 1</a:t>
            </a:r>
            <a:endParaRPr kumimoji="0" lang="fr-BE" sz="1200" b="0" i="0" u="none" strike="noStrike" cap="none" normalizeH="0" baseline="0" dirty="0">
              <a:ln>
                <a:noFill/>
              </a:ln>
              <a:solidFill>
                <a:schemeClr val="tx1"/>
              </a:solidFill>
              <a:effectLst/>
              <a:latin typeface="Verdana" pitchFamily="34" charset="0"/>
            </a:endParaRPr>
          </a:p>
        </p:txBody>
      </p:sp>
      <p:sp>
        <p:nvSpPr>
          <p:cNvPr id="11" name="Losange 10">
            <a:extLst>
              <a:ext uri="{FF2B5EF4-FFF2-40B4-BE49-F238E27FC236}">
                <a16:creationId xmlns:a16="http://schemas.microsoft.com/office/drawing/2014/main" id="{AD19AB2D-212E-4F9C-9966-55CEF475A82D}"/>
              </a:ext>
            </a:extLst>
          </p:cNvPr>
          <p:cNvSpPr/>
          <p:nvPr/>
        </p:nvSpPr>
        <p:spPr bwMode="auto">
          <a:xfrm>
            <a:off x="3615895" y="2180439"/>
            <a:ext cx="1912207" cy="648072"/>
          </a:xfrm>
          <a:prstGeom prst="diamond">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Verdana" pitchFamily="34" charset="0"/>
              </a:rPr>
              <a:t>Car in horizontal </a:t>
            </a:r>
            <a:r>
              <a:rPr kumimoji="0" lang="fr-FR" sz="800" b="0" i="0" u="none" strike="noStrike" cap="none" normalizeH="0" baseline="0" dirty="0" err="1">
                <a:ln>
                  <a:noFill/>
                </a:ln>
                <a:solidFill>
                  <a:schemeClr val="tx1"/>
                </a:solidFill>
                <a:effectLst/>
                <a:latin typeface="Verdana" pitchFamily="34" charset="0"/>
              </a:rPr>
              <a:t>lane</a:t>
            </a:r>
            <a:r>
              <a:rPr kumimoji="0" lang="fr-FR" sz="800" b="0" i="0" u="none" strike="noStrike" cap="none" normalizeH="0" baseline="0" dirty="0">
                <a:ln>
                  <a:noFill/>
                </a:ln>
                <a:solidFill>
                  <a:schemeClr val="tx1"/>
                </a:solidFill>
                <a:effectLst/>
                <a:latin typeface="Verdana" pitchFamily="34" charset="0"/>
              </a:rPr>
              <a:t> ?</a:t>
            </a:r>
            <a:endParaRPr kumimoji="0" lang="fr-BE" sz="800" b="0" i="0" u="none" strike="noStrike" cap="none" normalizeH="0" baseline="0" dirty="0">
              <a:ln>
                <a:noFill/>
              </a:ln>
              <a:solidFill>
                <a:schemeClr val="tx1"/>
              </a:solidFill>
              <a:effectLst/>
              <a:latin typeface="Verdana" pitchFamily="34" charset="0"/>
            </a:endParaRPr>
          </a:p>
        </p:txBody>
      </p:sp>
      <p:sp>
        <p:nvSpPr>
          <p:cNvPr id="12" name="Rectangle 11">
            <a:extLst>
              <a:ext uri="{FF2B5EF4-FFF2-40B4-BE49-F238E27FC236}">
                <a16:creationId xmlns:a16="http://schemas.microsoft.com/office/drawing/2014/main" id="{CACC2A41-27C9-4496-929C-BB9AF8AFD667}"/>
              </a:ext>
            </a:extLst>
          </p:cNvPr>
          <p:cNvSpPr/>
          <p:nvPr/>
        </p:nvSpPr>
        <p:spPr bwMode="auto">
          <a:xfrm>
            <a:off x="2001666" y="2869699"/>
            <a:ext cx="1666528" cy="261611"/>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200" dirty="0" err="1"/>
              <a:t>Hor</a:t>
            </a:r>
            <a:r>
              <a:rPr lang="fr-FR" sz="1200" dirty="0"/>
              <a:t> + 1</a:t>
            </a:r>
            <a:endParaRPr kumimoji="0" lang="fr-BE" sz="1200" b="0" i="0" u="none" strike="noStrike" cap="none" normalizeH="0" baseline="0" dirty="0">
              <a:ln>
                <a:noFill/>
              </a:ln>
              <a:solidFill>
                <a:schemeClr val="tx1"/>
              </a:solidFill>
              <a:effectLst/>
              <a:latin typeface="Verdana" pitchFamily="34" charset="0"/>
            </a:endParaRPr>
          </a:p>
        </p:txBody>
      </p:sp>
      <p:sp>
        <p:nvSpPr>
          <p:cNvPr id="13" name="Rectangle 12">
            <a:extLst>
              <a:ext uri="{FF2B5EF4-FFF2-40B4-BE49-F238E27FC236}">
                <a16:creationId xmlns:a16="http://schemas.microsoft.com/office/drawing/2014/main" id="{8612FDB6-670C-42E2-B8EA-37AA640D31E5}"/>
              </a:ext>
            </a:extLst>
          </p:cNvPr>
          <p:cNvSpPr/>
          <p:nvPr/>
        </p:nvSpPr>
        <p:spPr bwMode="auto">
          <a:xfrm>
            <a:off x="5565558" y="2871273"/>
            <a:ext cx="1666528" cy="26161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err="1">
                <a:ln>
                  <a:noFill/>
                </a:ln>
                <a:solidFill>
                  <a:schemeClr val="tx1"/>
                </a:solidFill>
                <a:effectLst/>
                <a:latin typeface="Verdana" pitchFamily="34" charset="0"/>
              </a:rPr>
              <a:t>Hor</a:t>
            </a:r>
            <a:endParaRPr kumimoji="0" lang="fr-BE" sz="1200" b="0" i="0" u="none" strike="noStrike" cap="none" normalizeH="0" baseline="0" dirty="0">
              <a:ln>
                <a:noFill/>
              </a:ln>
              <a:solidFill>
                <a:schemeClr val="tx1"/>
              </a:solidFill>
              <a:effectLst/>
              <a:latin typeface="Verdana" pitchFamily="34" charset="0"/>
            </a:endParaRPr>
          </a:p>
        </p:txBody>
      </p:sp>
      <p:sp>
        <p:nvSpPr>
          <p:cNvPr id="14" name="Losange 13">
            <a:extLst>
              <a:ext uri="{FF2B5EF4-FFF2-40B4-BE49-F238E27FC236}">
                <a16:creationId xmlns:a16="http://schemas.microsoft.com/office/drawing/2014/main" id="{C6A0D086-5E7C-4F96-91F4-321A7BDE8FDB}"/>
              </a:ext>
            </a:extLst>
          </p:cNvPr>
          <p:cNvSpPr/>
          <p:nvPr/>
        </p:nvSpPr>
        <p:spPr bwMode="auto">
          <a:xfrm>
            <a:off x="3668194" y="3375872"/>
            <a:ext cx="1944216" cy="648072"/>
          </a:xfrm>
          <a:prstGeom prst="diamond">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800" b="0" i="0" u="none" strike="noStrike" cap="none" normalizeH="0" baseline="0" dirty="0" err="1">
                <a:ln>
                  <a:noFill/>
                </a:ln>
                <a:solidFill>
                  <a:schemeClr val="tx1"/>
                </a:solidFill>
                <a:effectLst/>
                <a:latin typeface="Verdana" pitchFamily="34" charset="0"/>
              </a:rPr>
              <a:t>Hor</a:t>
            </a:r>
            <a:r>
              <a:rPr kumimoji="0" lang="fr-FR" sz="800" b="0" i="0" u="none" strike="noStrike" cap="none" normalizeH="0" baseline="0" dirty="0">
                <a:ln>
                  <a:noFill/>
                </a:ln>
                <a:solidFill>
                  <a:schemeClr val="tx1"/>
                </a:solidFill>
                <a:effectLst/>
                <a:latin typeface="Verdana" pitchFamily="34" charset="0"/>
              </a:rPr>
              <a:t> = </a:t>
            </a:r>
            <a:r>
              <a:rPr kumimoji="0" lang="fr-FR" sz="800" b="0" i="0" u="none" strike="noStrike" cap="none" normalizeH="0" baseline="0" dirty="0" err="1">
                <a:ln>
                  <a:noFill/>
                </a:ln>
                <a:solidFill>
                  <a:schemeClr val="tx1"/>
                </a:solidFill>
                <a:effectLst/>
                <a:latin typeface="Verdana" pitchFamily="34" charset="0"/>
              </a:rPr>
              <a:t>InitHor</a:t>
            </a:r>
            <a:r>
              <a:rPr kumimoji="0" lang="fr-FR" sz="800" b="0" i="0" u="none" strike="noStrike" cap="none" normalizeH="0" baseline="0" dirty="0">
                <a:ln>
                  <a:noFill/>
                </a:ln>
                <a:solidFill>
                  <a:schemeClr val="tx1"/>
                </a:solidFill>
                <a:effectLst/>
                <a:latin typeface="Verdana" pitchFamily="34" charset="0"/>
              </a:rPr>
              <a:t> ?</a:t>
            </a:r>
          </a:p>
          <a:p>
            <a:pPr marL="0" marR="0" indent="0" algn="ctr" defTabSz="914400" rtl="0" eaLnBrk="0" fontAlgn="base" latinLnBrk="0" hangingPunct="0">
              <a:lnSpc>
                <a:spcPct val="100000"/>
              </a:lnSpc>
              <a:spcBef>
                <a:spcPct val="0"/>
              </a:spcBef>
              <a:spcAft>
                <a:spcPct val="0"/>
              </a:spcAft>
              <a:buClrTx/>
              <a:buSzTx/>
              <a:buFontTx/>
              <a:buNone/>
              <a:tabLst/>
            </a:pPr>
            <a:r>
              <a:rPr lang="fr-FR" sz="800" dirty="0"/>
              <a:t>Vert = </a:t>
            </a:r>
            <a:r>
              <a:rPr lang="fr-FR" sz="800" dirty="0" err="1"/>
              <a:t>InitVert</a:t>
            </a:r>
            <a:r>
              <a:rPr lang="fr-FR" sz="800" dirty="0"/>
              <a:t> ?</a:t>
            </a:r>
            <a:endParaRPr kumimoji="0" lang="fr-BE" sz="800" b="0" i="0" u="none" strike="noStrike" cap="none" normalizeH="0" baseline="0" dirty="0">
              <a:ln>
                <a:noFill/>
              </a:ln>
              <a:solidFill>
                <a:schemeClr val="tx1"/>
              </a:solidFill>
              <a:effectLst/>
              <a:latin typeface="Verdana" pitchFamily="34" charset="0"/>
            </a:endParaRPr>
          </a:p>
        </p:txBody>
      </p:sp>
      <p:sp>
        <p:nvSpPr>
          <p:cNvPr id="15" name="Rectangle 14">
            <a:extLst>
              <a:ext uri="{FF2B5EF4-FFF2-40B4-BE49-F238E27FC236}">
                <a16:creationId xmlns:a16="http://schemas.microsoft.com/office/drawing/2014/main" id="{15584B2C-772F-480C-9151-4F576EE23E7D}"/>
              </a:ext>
            </a:extLst>
          </p:cNvPr>
          <p:cNvSpPr/>
          <p:nvPr/>
        </p:nvSpPr>
        <p:spPr bwMode="auto">
          <a:xfrm>
            <a:off x="2004855" y="3901077"/>
            <a:ext cx="1666528" cy="394012"/>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Traffic lights </a:t>
            </a:r>
            <a:r>
              <a:rPr kumimoji="0" lang="fr-FR" sz="1200" b="0" i="0" u="none" strike="noStrike" cap="none" normalizeH="0" baseline="0" dirty="0" err="1">
                <a:ln>
                  <a:noFill/>
                </a:ln>
                <a:solidFill>
                  <a:schemeClr val="tx1"/>
                </a:solidFill>
                <a:effectLst/>
                <a:latin typeface="Verdana" pitchFamily="34" charset="0"/>
              </a:rPr>
              <a:t>don’t</a:t>
            </a:r>
            <a:r>
              <a:rPr kumimoji="0" lang="fr-FR" sz="1200" b="0" i="0" u="none" strike="noStrike" cap="none" normalizeH="0" baseline="0" dirty="0">
                <a:ln>
                  <a:noFill/>
                </a:ln>
                <a:solidFill>
                  <a:schemeClr val="tx1"/>
                </a:solidFill>
                <a:effectLst/>
                <a:latin typeface="Verdana" pitchFamily="34" charset="0"/>
              </a:rPr>
              <a:t> change</a:t>
            </a:r>
            <a:endParaRPr kumimoji="0" lang="fr-BE" sz="1200" b="0" i="0" u="none" strike="noStrike" cap="none" normalizeH="0" baseline="0" dirty="0">
              <a:ln>
                <a:noFill/>
              </a:ln>
              <a:solidFill>
                <a:schemeClr val="tx1"/>
              </a:solidFill>
              <a:effectLst/>
              <a:latin typeface="Verdana" pitchFamily="34" charset="0"/>
            </a:endParaRPr>
          </a:p>
        </p:txBody>
      </p:sp>
      <p:sp>
        <p:nvSpPr>
          <p:cNvPr id="17" name="Losange 16">
            <a:extLst>
              <a:ext uri="{FF2B5EF4-FFF2-40B4-BE49-F238E27FC236}">
                <a16:creationId xmlns:a16="http://schemas.microsoft.com/office/drawing/2014/main" id="{2844CFE9-FDB2-4F92-AFA1-5AFCC919B051}"/>
              </a:ext>
            </a:extLst>
          </p:cNvPr>
          <p:cNvSpPr/>
          <p:nvPr/>
        </p:nvSpPr>
        <p:spPr bwMode="auto">
          <a:xfrm>
            <a:off x="5557135" y="4284855"/>
            <a:ext cx="1944216" cy="505121"/>
          </a:xfrm>
          <a:prstGeom prst="diamond">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Verdana" pitchFamily="34" charset="0"/>
              </a:rPr>
              <a:t>Vert &lt; </a:t>
            </a:r>
            <a:r>
              <a:rPr kumimoji="0" lang="fr-FR" sz="800" b="0" i="0" u="none" strike="noStrike" cap="none" normalizeH="0" baseline="0" dirty="0" err="1">
                <a:ln>
                  <a:noFill/>
                </a:ln>
                <a:solidFill>
                  <a:schemeClr val="tx1"/>
                </a:solidFill>
                <a:effectLst/>
                <a:latin typeface="Verdana" pitchFamily="34" charset="0"/>
              </a:rPr>
              <a:t>Hor</a:t>
            </a:r>
            <a:r>
              <a:rPr kumimoji="0" lang="fr-FR" sz="800" b="0" i="0" u="none" strike="noStrike" cap="none" normalizeH="0" baseline="0" dirty="0">
                <a:ln>
                  <a:noFill/>
                </a:ln>
                <a:solidFill>
                  <a:schemeClr val="tx1"/>
                </a:solidFill>
                <a:effectLst/>
                <a:latin typeface="Verdana" pitchFamily="34" charset="0"/>
              </a:rPr>
              <a:t> ?</a:t>
            </a:r>
            <a:endParaRPr kumimoji="0" lang="fr-BE" sz="800" b="0" i="0" u="none" strike="noStrike" cap="none" normalizeH="0" baseline="0" dirty="0">
              <a:ln>
                <a:noFill/>
              </a:ln>
              <a:solidFill>
                <a:schemeClr val="tx1"/>
              </a:solidFill>
              <a:effectLst/>
              <a:latin typeface="Verdana" pitchFamily="34" charset="0"/>
            </a:endParaRPr>
          </a:p>
        </p:txBody>
      </p:sp>
      <p:sp>
        <p:nvSpPr>
          <p:cNvPr id="18" name="Rectangle 17">
            <a:extLst>
              <a:ext uri="{FF2B5EF4-FFF2-40B4-BE49-F238E27FC236}">
                <a16:creationId xmlns:a16="http://schemas.microsoft.com/office/drawing/2014/main" id="{CD073D80-649B-424F-BCBC-DB0193D92FEB}"/>
              </a:ext>
            </a:extLst>
          </p:cNvPr>
          <p:cNvSpPr/>
          <p:nvPr/>
        </p:nvSpPr>
        <p:spPr bwMode="auto">
          <a:xfrm>
            <a:off x="457200" y="900861"/>
            <a:ext cx="1666528" cy="41358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Counter and </a:t>
            </a:r>
            <a:r>
              <a:rPr kumimoji="0" lang="fr-FR" sz="1200" b="0" i="0" u="none" strike="noStrike" cap="none" normalizeH="0" baseline="0" dirty="0" err="1">
                <a:ln>
                  <a:noFill/>
                </a:ln>
                <a:solidFill>
                  <a:schemeClr val="tx1"/>
                </a:solidFill>
                <a:effectLst/>
                <a:latin typeface="Verdana" pitchFamily="34" charset="0"/>
              </a:rPr>
              <a:t>analysis</a:t>
            </a:r>
            <a:endParaRPr kumimoji="0" lang="fr-BE" sz="1200" b="0" i="0" u="none" strike="noStrike" cap="none" normalizeH="0" baseline="0" dirty="0">
              <a:ln>
                <a:noFill/>
              </a:ln>
              <a:solidFill>
                <a:schemeClr val="tx1"/>
              </a:solidFill>
              <a:effectLst/>
              <a:latin typeface="Verdana" pitchFamily="34" charset="0"/>
            </a:endParaRPr>
          </a:p>
        </p:txBody>
      </p:sp>
      <p:sp>
        <p:nvSpPr>
          <p:cNvPr id="19" name="Ellipse 18">
            <a:extLst>
              <a:ext uri="{FF2B5EF4-FFF2-40B4-BE49-F238E27FC236}">
                <a16:creationId xmlns:a16="http://schemas.microsoft.com/office/drawing/2014/main" id="{78BAFADF-A8A0-48DC-B6F5-9DD7B3273F16}"/>
              </a:ext>
            </a:extLst>
          </p:cNvPr>
          <p:cNvSpPr/>
          <p:nvPr/>
        </p:nvSpPr>
        <p:spPr bwMode="auto">
          <a:xfrm>
            <a:off x="105508" y="739619"/>
            <a:ext cx="2369912" cy="736071"/>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21" name="Rectangle 20">
            <a:extLst>
              <a:ext uri="{FF2B5EF4-FFF2-40B4-BE49-F238E27FC236}">
                <a16:creationId xmlns:a16="http://schemas.microsoft.com/office/drawing/2014/main" id="{14A8BF5A-24F7-4472-B75E-ED77722FF0E9}"/>
              </a:ext>
            </a:extLst>
          </p:cNvPr>
          <p:cNvSpPr/>
          <p:nvPr/>
        </p:nvSpPr>
        <p:spPr bwMode="auto">
          <a:xfrm>
            <a:off x="4029451" y="4849187"/>
            <a:ext cx="1666528" cy="4347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Green light for </a:t>
            </a:r>
            <a:r>
              <a:rPr kumimoji="0" lang="fr-FR" sz="1200" b="0" i="0" u="none" strike="noStrike" cap="none" normalizeH="0" baseline="0" dirty="0" err="1">
                <a:ln>
                  <a:noFill/>
                </a:ln>
                <a:solidFill>
                  <a:schemeClr val="tx1"/>
                </a:solidFill>
                <a:effectLst/>
                <a:latin typeface="Verdana" pitchFamily="34" charset="0"/>
              </a:rPr>
              <a:t>hor</a:t>
            </a:r>
            <a:endParaRPr kumimoji="0" lang="fr-FR" sz="1200" b="0" i="0" u="none" strike="noStrike" cap="none" normalizeH="0" baseline="0" dirty="0">
              <a:ln>
                <a:noFill/>
              </a:ln>
              <a:solidFill>
                <a:schemeClr val="tx1"/>
              </a:solidFill>
              <a:effectLst/>
              <a:latin typeface="Verdana"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lang="fr-FR" sz="1200" dirty="0"/>
              <a:t>Red light for vert</a:t>
            </a:r>
            <a:endParaRPr kumimoji="0" lang="fr-BE" sz="1200" b="0" i="0" u="none" strike="noStrike" cap="none" normalizeH="0" baseline="0" dirty="0">
              <a:ln>
                <a:noFill/>
              </a:ln>
              <a:solidFill>
                <a:schemeClr val="tx1"/>
              </a:solidFill>
              <a:effectLst/>
              <a:latin typeface="Verdana" pitchFamily="34" charset="0"/>
            </a:endParaRPr>
          </a:p>
        </p:txBody>
      </p:sp>
      <p:sp>
        <p:nvSpPr>
          <p:cNvPr id="22" name="Rectangle 21">
            <a:extLst>
              <a:ext uri="{FF2B5EF4-FFF2-40B4-BE49-F238E27FC236}">
                <a16:creationId xmlns:a16="http://schemas.microsoft.com/office/drawing/2014/main" id="{B08AC560-69C9-46E1-A52D-C51835FB4448}"/>
              </a:ext>
            </a:extLst>
          </p:cNvPr>
          <p:cNvSpPr/>
          <p:nvPr/>
        </p:nvSpPr>
        <p:spPr bwMode="auto">
          <a:xfrm>
            <a:off x="7308304" y="4835461"/>
            <a:ext cx="1666528" cy="430852"/>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Verdana" pitchFamily="34" charset="0"/>
              </a:rPr>
              <a:t>Green light for vert</a:t>
            </a:r>
          </a:p>
          <a:p>
            <a:pPr marL="0" marR="0" indent="0" algn="ctr" defTabSz="914400" rtl="0" eaLnBrk="0" fontAlgn="base" latinLnBrk="0" hangingPunct="0">
              <a:lnSpc>
                <a:spcPct val="100000"/>
              </a:lnSpc>
              <a:spcBef>
                <a:spcPct val="0"/>
              </a:spcBef>
              <a:spcAft>
                <a:spcPct val="0"/>
              </a:spcAft>
              <a:buClrTx/>
              <a:buSzTx/>
              <a:buFontTx/>
              <a:buNone/>
              <a:tabLst/>
            </a:pPr>
            <a:r>
              <a:rPr lang="fr-FR" sz="1200" dirty="0"/>
              <a:t>Red light for </a:t>
            </a:r>
            <a:r>
              <a:rPr lang="fr-FR" sz="1200" dirty="0" err="1"/>
              <a:t>hor</a:t>
            </a:r>
            <a:endParaRPr kumimoji="0" lang="fr-BE" sz="1200" b="0" i="0" u="none" strike="noStrike" cap="none" normalizeH="0" baseline="0" dirty="0">
              <a:ln>
                <a:noFill/>
              </a:ln>
              <a:solidFill>
                <a:schemeClr val="tx1"/>
              </a:solidFill>
              <a:effectLst/>
              <a:latin typeface="Verdana" pitchFamily="34" charset="0"/>
            </a:endParaRPr>
          </a:p>
        </p:txBody>
      </p:sp>
      <p:cxnSp>
        <p:nvCxnSpPr>
          <p:cNvPr id="3" name="Connecteur : en angle 2">
            <a:extLst>
              <a:ext uri="{FF2B5EF4-FFF2-40B4-BE49-F238E27FC236}">
                <a16:creationId xmlns:a16="http://schemas.microsoft.com/office/drawing/2014/main" id="{95C9DAA5-E82E-49B5-8E57-4E1987B65231}"/>
              </a:ext>
            </a:extLst>
          </p:cNvPr>
          <p:cNvCxnSpPr>
            <a:cxnSpLocks/>
            <a:stCxn id="6" idx="1"/>
            <a:endCxn id="10" idx="0"/>
          </p:cNvCxnSpPr>
          <p:nvPr/>
        </p:nvCxnSpPr>
        <p:spPr bwMode="auto">
          <a:xfrm rot="10800000" flipV="1">
            <a:off x="2828092" y="1320661"/>
            <a:ext cx="840103" cy="242112"/>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5" name="Connecteur : en angle 24">
            <a:extLst>
              <a:ext uri="{FF2B5EF4-FFF2-40B4-BE49-F238E27FC236}">
                <a16:creationId xmlns:a16="http://schemas.microsoft.com/office/drawing/2014/main" id="{22D7CAFE-A77D-4626-8408-0E0978FD1AF5}"/>
              </a:ext>
            </a:extLst>
          </p:cNvPr>
          <p:cNvCxnSpPr>
            <a:stCxn id="6" idx="3"/>
            <a:endCxn id="8" idx="0"/>
          </p:cNvCxnSpPr>
          <p:nvPr/>
        </p:nvCxnSpPr>
        <p:spPr bwMode="auto">
          <a:xfrm>
            <a:off x="5475805" y="1320661"/>
            <a:ext cx="936732" cy="2487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7" name="Connecteur : en angle 26">
            <a:extLst>
              <a:ext uri="{FF2B5EF4-FFF2-40B4-BE49-F238E27FC236}">
                <a16:creationId xmlns:a16="http://schemas.microsoft.com/office/drawing/2014/main" id="{D2851219-2A10-48FD-927A-F9EF1A1B5E22}"/>
              </a:ext>
            </a:extLst>
          </p:cNvPr>
          <p:cNvCxnSpPr>
            <a:stCxn id="10" idx="2"/>
            <a:endCxn id="11" idx="0"/>
          </p:cNvCxnSpPr>
          <p:nvPr/>
        </p:nvCxnSpPr>
        <p:spPr bwMode="auto">
          <a:xfrm rot="16200000" flipH="1">
            <a:off x="3522018" y="1130457"/>
            <a:ext cx="356055" cy="1743908"/>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9" name="Connecteur : en angle 28">
            <a:extLst>
              <a:ext uri="{FF2B5EF4-FFF2-40B4-BE49-F238E27FC236}">
                <a16:creationId xmlns:a16="http://schemas.microsoft.com/office/drawing/2014/main" id="{AA9F3E29-ADD7-44FE-95D2-21CB5B910048}"/>
              </a:ext>
            </a:extLst>
          </p:cNvPr>
          <p:cNvCxnSpPr>
            <a:stCxn id="8" idx="2"/>
            <a:endCxn id="11" idx="0"/>
          </p:cNvCxnSpPr>
          <p:nvPr/>
        </p:nvCxnSpPr>
        <p:spPr bwMode="auto">
          <a:xfrm rot="5400000">
            <a:off x="5317564" y="1085466"/>
            <a:ext cx="349408" cy="1840538"/>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1" name="Connecteur : en angle 30">
            <a:extLst>
              <a:ext uri="{FF2B5EF4-FFF2-40B4-BE49-F238E27FC236}">
                <a16:creationId xmlns:a16="http://schemas.microsoft.com/office/drawing/2014/main" id="{0ACC036F-519A-4392-93C0-87A96FA65D0E}"/>
              </a:ext>
            </a:extLst>
          </p:cNvPr>
          <p:cNvCxnSpPr>
            <a:stCxn id="11" idx="1"/>
            <a:endCxn id="12" idx="0"/>
          </p:cNvCxnSpPr>
          <p:nvPr/>
        </p:nvCxnSpPr>
        <p:spPr bwMode="auto">
          <a:xfrm rot="10800000" flipV="1">
            <a:off x="2834931" y="2504475"/>
            <a:ext cx="780965" cy="365224"/>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3" name="Connecteur : en angle 32">
            <a:extLst>
              <a:ext uri="{FF2B5EF4-FFF2-40B4-BE49-F238E27FC236}">
                <a16:creationId xmlns:a16="http://schemas.microsoft.com/office/drawing/2014/main" id="{940FD448-FDDE-4377-9565-22A4AC2FB4A6}"/>
              </a:ext>
            </a:extLst>
          </p:cNvPr>
          <p:cNvCxnSpPr>
            <a:stCxn id="11" idx="3"/>
            <a:endCxn id="13" idx="0"/>
          </p:cNvCxnSpPr>
          <p:nvPr/>
        </p:nvCxnSpPr>
        <p:spPr bwMode="auto">
          <a:xfrm>
            <a:off x="5528102" y="2504475"/>
            <a:ext cx="870720" cy="366798"/>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5" name="Connecteur : en angle 34">
            <a:extLst>
              <a:ext uri="{FF2B5EF4-FFF2-40B4-BE49-F238E27FC236}">
                <a16:creationId xmlns:a16="http://schemas.microsoft.com/office/drawing/2014/main" id="{E013467D-4677-4CD4-A5E8-27B28C6FFB75}"/>
              </a:ext>
            </a:extLst>
          </p:cNvPr>
          <p:cNvCxnSpPr>
            <a:stCxn id="12" idx="2"/>
            <a:endCxn id="14" idx="0"/>
          </p:cNvCxnSpPr>
          <p:nvPr/>
        </p:nvCxnSpPr>
        <p:spPr bwMode="auto">
          <a:xfrm rot="16200000" flipH="1">
            <a:off x="3615335" y="2350905"/>
            <a:ext cx="244562" cy="1805372"/>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7" name="Connecteur : en angle 36">
            <a:extLst>
              <a:ext uri="{FF2B5EF4-FFF2-40B4-BE49-F238E27FC236}">
                <a16:creationId xmlns:a16="http://schemas.microsoft.com/office/drawing/2014/main" id="{C5C14A2A-795A-4B5D-BD04-42682B928695}"/>
              </a:ext>
            </a:extLst>
          </p:cNvPr>
          <p:cNvCxnSpPr>
            <a:stCxn id="13" idx="2"/>
            <a:endCxn id="14" idx="0"/>
          </p:cNvCxnSpPr>
          <p:nvPr/>
        </p:nvCxnSpPr>
        <p:spPr bwMode="auto">
          <a:xfrm rot="5400000">
            <a:off x="5398068" y="2375117"/>
            <a:ext cx="242989" cy="175852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9" name="Connecteur : en angle 38">
            <a:extLst>
              <a:ext uri="{FF2B5EF4-FFF2-40B4-BE49-F238E27FC236}">
                <a16:creationId xmlns:a16="http://schemas.microsoft.com/office/drawing/2014/main" id="{8E243BDD-975C-4988-B031-2FA55D8C2D11}"/>
              </a:ext>
            </a:extLst>
          </p:cNvPr>
          <p:cNvCxnSpPr>
            <a:stCxn id="14" idx="1"/>
            <a:endCxn id="15" idx="0"/>
          </p:cNvCxnSpPr>
          <p:nvPr/>
        </p:nvCxnSpPr>
        <p:spPr bwMode="auto">
          <a:xfrm rot="10800000" flipV="1">
            <a:off x="2838120" y="3699907"/>
            <a:ext cx="830075" cy="201169"/>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1" name="Connecteur : en angle 40">
            <a:extLst>
              <a:ext uri="{FF2B5EF4-FFF2-40B4-BE49-F238E27FC236}">
                <a16:creationId xmlns:a16="http://schemas.microsoft.com/office/drawing/2014/main" id="{F7CFD0EB-C0A0-4FD6-947F-6858FD18B303}"/>
              </a:ext>
            </a:extLst>
          </p:cNvPr>
          <p:cNvCxnSpPr>
            <a:stCxn id="14" idx="3"/>
            <a:endCxn id="17" idx="0"/>
          </p:cNvCxnSpPr>
          <p:nvPr/>
        </p:nvCxnSpPr>
        <p:spPr bwMode="auto">
          <a:xfrm>
            <a:off x="5612410" y="3699908"/>
            <a:ext cx="916833" cy="584947"/>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3" name="Connecteur : en angle 42">
            <a:extLst>
              <a:ext uri="{FF2B5EF4-FFF2-40B4-BE49-F238E27FC236}">
                <a16:creationId xmlns:a16="http://schemas.microsoft.com/office/drawing/2014/main" id="{A9C09FAD-8F92-4A26-BCDE-ACF237A4D7CA}"/>
              </a:ext>
            </a:extLst>
          </p:cNvPr>
          <p:cNvCxnSpPr>
            <a:stCxn id="17" idx="1"/>
            <a:endCxn id="21" idx="0"/>
          </p:cNvCxnSpPr>
          <p:nvPr/>
        </p:nvCxnSpPr>
        <p:spPr bwMode="auto">
          <a:xfrm rot="10800000" flipV="1">
            <a:off x="4862715" y="4537415"/>
            <a:ext cx="694420" cy="311771"/>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5" name="Connecteur : en angle 44">
            <a:extLst>
              <a:ext uri="{FF2B5EF4-FFF2-40B4-BE49-F238E27FC236}">
                <a16:creationId xmlns:a16="http://schemas.microsoft.com/office/drawing/2014/main" id="{64EE7E26-8947-43C0-9A04-A7F49680BF26}"/>
              </a:ext>
            </a:extLst>
          </p:cNvPr>
          <p:cNvCxnSpPr>
            <a:stCxn id="17" idx="3"/>
            <a:endCxn id="22" idx="0"/>
          </p:cNvCxnSpPr>
          <p:nvPr/>
        </p:nvCxnSpPr>
        <p:spPr bwMode="auto">
          <a:xfrm>
            <a:off x="7501351" y="4537416"/>
            <a:ext cx="640217" cy="298045"/>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8" name="Losange 47">
            <a:extLst>
              <a:ext uri="{FF2B5EF4-FFF2-40B4-BE49-F238E27FC236}">
                <a16:creationId xmlns:a16="http://schemas.microsoft.com/office/drawing/2014/main" id="{FB14AF67-83AD-4E11-B0A4-68470F0E0C28}"/>
              </a:ext>
            </a:extLst>
          </p:cNvPr>
          <p:cNvSpPr/>
          <p:nvPr/>
        </p:nvSpPr>
        <p:spPr bwMode="auto">
          <a:xfrm>
            <a:off x="5612410" y="5528612"/>
            <a:ext cx="1944216" cy="505121"/>
          </a:xfrm>
          <a:prstGeom prst="diamond">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Verdana" pitchFamily="34" charset="0"/>
              </a:rPr>
              <a:t>Car = </a:t>
            </a:r>
            <a:r>
              <a:rPr kumimoji="0" lang="fr-FR" sz="800" b="0" i="0" u="none" strike="noStrike" cap="none" normalizeH="0" baseline="0" dirty="0" err="1">
                <a:ln>
                  <a:noFill/>
                </a:ln>
                <a:solidFill>
                  <a:schemeClr val="tx1"/>
                </a:solidFill>
                <a:effectLst/>
                <a:latin typeface="Verdana" pitchFamily="34" charset="0"/>
              </a:rPr>
              <a:t>Ncars</a:t>
            </a:r>
            <a:r>
              <a:rPr kumimoji="0" lang="fr-FR" sz="800" b="0" i="0" u="none" strike="noStrike" cap="none" normalizeH="0" baseline="0" dirty="0">
                <a:ln>
                  <a:noFill/>
                </a:ln>
                <a:solidFill>
                  <a:schemeClr val="tx1"/>
                </a:solidFill>
                <a:effectLst/>
                <a:latin typeface="Verdana" pitchFamily="34" charset="0"/>
              </a:rPr>
              <a:t> ?</a:t>
            </a:r>
            <a:endParaRPr kumimoji="0" lang="fr-BE" sz="800" b="0" i="0" u="none" strike="noStrike" cap="none" normalizeH="0" baseline="0" dirty="0">
              <a:ln>
                <a:noFill/>
              </a:ln>
              <a:solidFill>
                <a:schemeClr val="tx1"/>
              </a:solidFill>
              <a:effectLst/>
              <a:latin typeface="Verdana" pitchFamily="34" charset="0"/>
            </a:endParaRPr>
          </a:p>
        </p:txBody>
      </p:sp>
      <p:cxnSp>
        <p:nvCxnSpPr>
          <p:cNvPr id="50" name="Connecteur : en angle 49">
            <a:extLst>
              <a:ext uri="{FF2B5EF4-FFF2-40B4-BE49-F238E27FC236}">
                <a16:creationId xmlns:a16="http://schemas.microsoft.com/office/drawing/2014/main" id="{C88047A6-6824-41D5-B7AD-74018C01C390}"/>
              </a:ext>
            </a:extLst>
          </p:cNvPr>
          <p:cNvCxnSpPr>
            <a:stCxn id="22" idx="2"/>
            <a:endCxn id="48" idx="0"/>
          </p:cNvCxnSpPr>
          <p:nvPr/>
        </p:nvCxnSpPr>
        <p:spPr bwMode="auto">
          <a:xfrm rot="5400000">
            <a:off x="7231894" y="4618937"/>
            <a:ext cx="262299" cy="155705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52" name="Connecteur : en angle 51">
            <a:extLst>
              <a:ext uri="{FF2B5EF4-FFF2-40B4-BE49-F238E27FC236}">
                <a16:creationId xmlns:a16="http://schemas.microsoft.com/office/drawing/2014/main" id="{72F60E05-0507-4943-9FE9-2C9D4BDB07FD}"/>
              </a:ext>
            </a:extLst>
          </p:cNvPr>
          <p:cNvCxnSpPr>
            <a:stCxn id="21" idx="2"/>
            <a:endCxn id="48" idx="0"/>
          </p:cNvCxnSpPr>
          <p:nvPr/>
        </p:nvCxnSpPr>
        <p:spPr bwMode="auto">
          <a:xfrm rot="16200000" flipH="1">
            <a:off x="5601276" y="4545370"/>
            <a:ext cx="244680" cy="1721803"/>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56" name="Connecteur : en angle 55">
            <a:extLst>
              <a:ext uri="{FF2B5EF4-FFF2-40B4-BE49-F238E27FC236}">
                <a16:creationId xmlns:a16="http://schemas.microsoft.com/office/drawing/2014/main" id="{B60DC049-AA6E-473D-91C0-D7EBC75AD185}"/>
              </a:ext>
            </a:extLst>
          </p:cNvPr>
          <p:cNvCxnSpPr>
            <a:stCxn id="48" idx="1"/>
          </p:cNvCxnSpPr>
          <p:nvPr/>
        </p:nvCxnSpPr>
        <p:spPr bwMode="auto">
          <a:xfrm rot="10800000" flipV="1">
            <a:off x="5209924" y="5781173"/>
            <a:ext cx="402486" cy="5454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8" name="Connecteur : en angle 57">
            <a:extLst>
              <a:ext uri="{FF2B5EF4-FFF2-40B4-BE49-F238E27FC236}">
                <a16:creationId xmlns:a16="http://schemas.microsoft.com/office/drawing/2014/main" id="{0DEC3C08-7DA9-45B7-887F-8F9D461ACFA9}"/>
              </a:ext>
            </a:extLst>
          </p:cNvPr>
          <p:cNvCxnSpPr>
            <a:stCxn id="48" idx="3"/>
            <a:endCxn id="6" idx="0"/>
          </p:cNvCxnSpPr>
          <p:nvPr/>
        </p:nvCxnSpPr>
        <p:spPr bwMode="auto">
          <a:xfrm flipH="1" flipV="1">
            <a:off x="4572000" y="996625"/>
            <a:ext cx="2984626" cy="4784548"/>
          </a:xfrm>
          <a:prstGeom prst="bentConnector4">
            <a:avLst>
              <a:gd name="adj1" fmla="val -50675"/>
              <a:gd name="adj2" fmla="val 104778"/>
            </a:avLst>
          </a:prstGeom>
          <a:solidFill>
            <a:schemeClr val="accent1"/>
          </a:solidFill>
          <a:ln w="9525" cap="flat" cmpd="sng" algn="ctr">
            <a:solidFill>
              <a:schemeClr val="tx1"/>
            </a:solidFill>
            <a:prstDash val="solid"/>
            <a:round/>
            <a:headEnd type="none" w="med" len="med"/>
            <a:tailEnd type="triangle"/>
          </a:ln>
          <a:effectLst/>
        </p:spPr>
      </p:cxnSp>
      <p:cxnSp>
        <p:nvCxnSpPr>
          <p:cNvPr id="61" name="Connecteur : en angle 60">
            <a:extLst>
              <a:ext uri="{FF2B5EF4-FFF2-40B4-BE49-F238E27FC236}">
                <a16:creationId xmlns:a16="http://schemas.microsoft.com/office/drawing/2014/main" id="{09D3372D-2094-45F4-8BC7-5C4BF96F9AC9}"/>
              </a:ext>
            </a:extLst>
          </p:cNvPr>
          <p:cNvCxnSpPr>
            <a:cxnSpLocks/>
            <a:stCxn id="18" idx="3"/>
            <a:endCxn id="6" idx="0"/>
          </p:cNvCxnSpPr>
          <p:nvPr/>
        </p:nvCxnSpPr>
        <p:spPr bwMode="auto">
          <a:xfrm flipV="1">
            <a:off x="2123728" y="996625"/>
            <a:ext cx="2448272" cy="111031"/>
          </a:xfrm>
          <a:prstGeom prst="bentConnector4">
            <a:avLst>
              <a:gd name="adj1" fmla="val 31542"/>
              <a:gd name="adj2" fmla="val 300632"/>
            </a:avLst>
          </a:prstGeom>
          <a:solidFill>
            <a:schemeClr val="accent1"/>
          </a:solidFill>
          <a:ln w="9525" cap="flat" cmpd="sng" algn="ctr">
            <a:solidFill>
              <a:schemeClr val="tx1"/>
            </a:solidFill>
            <a:prstDash val="solid"/>
            <a:round/>
            <a:headEnd type="none" w="med" len="med"/>
            <a:tailEnd type="triangle"/>
          </a:ln>
          <a:effectLst/>
        </p:spPr>
      </p:cxnSp>
      <p:sp>
        <p:nvSpPr>
          <p:cNvPr id="2" name="Ellipse 1">
            <a:extLst>
              <a:ext uri="{FF2B5EF4-FFF2-40B4-BE49-F238E27FC236}">
                <a16:creationId xmlns:a16="http://schemas.microsoft.com/office/drawing/2014/main" id="{6499335C-376E-49F1-A9D9-CA096CC411D2}"/>
              </a:ext>
            </a:extLst>
          </p:cNvPr>
          <p:cNvSpPr/>
          <p:nvPr/>
        </p:nvSpPr>
        <p:spPr bwMode="auto">
          <a:xfrm>
            <a:off x="3626459" y="1295924"/>
            <a:ext cx="59139" cy="6863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38" name="Ellipse 37">
            <a:extLst>
              <a:ext uri="{FF2B5EF4-FFF2-40B4-BE49-F238E27FC236}">
                <a16:creationId xmlns:a16="http://schemas.microsoft.com/office/drawing/2014/main" id="{1D9278E8-D1A3-4C70-8CDA-1AD2E63F7FA6}"/>
              </a:ext>
            </a:extLst>
          </p:cNvPr>
          <p:cNvSpPr/>
          <p:nvPr/>
        </p:nvSpPr>
        <p:spPr bwMode="auto">
          <a:xfrm>
            <a:off x="3612476" y="2464495"/>
            <a:ext cx="59139" cy="6863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40" name="Ellipse 39">
            <a:extLst>
              <a:ext uri="{FF2B5EF4-FFF2-40B4-BE49-F238E27FC236}">
                <a16:creationId xmlns:a16="http://schemas.microsoft.com/office/drawing/2014/main" id="{7C1BC99E-5C29-4236-B732-52A5FE404D67}"/>
              </a:ext>
            </a:extLst>
          </p:cNvPr>
          <p:cNvSpPr/>
          <p:nvPr/>
        </p:nvSpPr>
        <p:spPr bwMode="auto">
          <a:xfrm>
            <a:off x="5553271" y="3674550"/>
            <a:ext cx="59139" cy="6863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42" name="Ellipse 41">
            <a:extLst>
              <a:ext uri="{FF2B5EF4-FFF2-40B4-BE49-F238E27FC236}">
                <a16:creationId xmlns:a16="http://schemas.microsoft.com/office/drawing/2014/main" id="{C0E18B60-9580-4109-B311-31099A116A9A}"/>
              </a:ext>
            </a:extLst>
          </p:cNvPr>
          <p:cNvSpPr/>
          <p:nvPr/>
        </p:nvSpPr>
        <p:spPr bwMode="auto">
          <a:xfrm>
            <a:off x="7431471" y="4496446"/>
            <a:ext cx="59139" cy="6863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44" name="Ellipse 43">
            <a:extLst>
              <a:ext uri="{FF2B5EF4-FFF2-40B4-BE49-F238E27FC236}">
                <a16:creationId xmlns:a16="http://schemas.microsoft.com/office/drawing/2014/main" id="{61A7E664-731A-4447-BF7E-9D9D0E7D911C}"/>
              </a:ext>
            </a:extLst>
          </p:cNvPr>
          <p:cNvSpPr/>
          <p:nvPr/>
        </p:nvSpPr>
        <p:spPr bwMode="auto">
          <a:xfrm>
            <a:off x="7501351" y="5752069"/>
            <a:ext cx="59139" cy="6863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a:ln>
                <a:noFill/>
              </a:ln>
              <a:solidFill>
                <a:schemeClr val="tx1"/>
              </a:solidFill>
              <a:effectLst/>
              <a:latin typeface="Verdana" pitchFamily="34" charset="0"/>
            </a:endParaRPr>
          </a:p>
        </p:txBody>
      </p:sp>
      <p:sp>
        <p:nvSpPr>
          <p:cNvPr id="5" name="ZoneTexte 4">
            <a:extLst>
              <a:ext uri="{FF2B5EF4-FFF2-40B4-BE49-F238E27FC236}">
                <a16:creationId xmlns:a16="http://schemas.microsoft.com/office/drawing/2014/main" id="{5EB91AF6-1BD7-47F3-97AA-4EA3FEEA8E76}"/>
              </a:ext>
            </a:extLst>
          </p:cNvPr>
          <p:cNvSpPr txBox="1"/>
          <p:nvPr/>
        </p:nvSpPr>
        <p:spPr>
          <a:xfrm>
            <a:off x="3267204" y="993966"/>
            <a:ext cx="497252" cy="369332"/>
          </a:xfrm>
          <a:prstGeom prst="rect">
            <a:avLst/>
          </a:prstGeom>
          <a:noFill/>
        </p:spPr>
        <p:txBody>
          <a:bodyPr wrap="square" rtlCol="0">
            <a:spAutoFit/>
          </a:bodyPr>
          <a:lstStyle/>
          <a:p>
            <a:r>
              <a:rPr lang="fr-FR" sz="1800" dirty="0"/>
              <a:t>No</a:t>
            </a:r>
            <a:endParaRPr lang="fr-BE" sz="1800" dirty="0"/>
          </a:p>
        </p:txBody>
      </p:sp>
      <p:sp>
        <p:nvSpPr>
          <p:cNvPr id="46" name="ZoneTexte 45">
            <a:extLst>
              <a:ext uri="{FF2B5EF4-FFF2-40B4-BE49-F238E27FC236}">
                <a16:creationId xmlns:a16="http://schemas.microsoft.com/office/drawing/2014/main" id="{6B1499EB-A7C0-430A-B5D4-9D8AD93F71C0}"/>
              </a:ext>
            </a:extLst>
          </p:cNvPr>
          <p:cNvSpPr txBox="1"/>
          <p:nvPr/>
        </p:nvSpPr>
        <p:spPr>
          <a:xfrm>
            <a:off x="5542044" y="3307978"/>
            <a:ext cx="497252" cy="369332"/>
          </a:xfrm>
          <a:prstGeom prst="rect">
            <a:avLst/>
          </a:prstGeom>
          <a:noFill/>
        </p:spPr>
        <p:txBody>
          <a:bodyPr wrap="square" rtlCol="0">
            <a:spAutoFit/>
          </a:bodyPr>
          <a:lstStyle/>
          <a:p>
            <a:r>
              <a:rPr lang="fr-FR" sz="1800" dirty="0"/>
              <a:t>No</a:t>
            </a:r>
            <a:endParaRPr lang="fr-BE" sz="1800" dirty="0"/>
          </a:p>
        </p:txBody>
      </p:sp>
      <p:sp>
        <p:nvSpPr>
          <p:cNvPr id="47" name="ZoneTexte 46">
            <a:extLst>
              <a:ext uri="{FF2B5EF4-FFF2-40B4-BE49-F238E27FC236}">
                <a16:creationId xmlns:a16="http://schemas.microsoft.com/office/drawing/2014/main" id="{D41B2952-A25E-456B-87D6-24E308E71EBC}"/>
              </a:ext>
            </a:extLst>
          </p:cNvPr>
          <p:cNvSpPr txBox="1"/>
          <p:nvPr/>
        </p:nvSpPr>
        <p:spPr>
          <a:xfrm>
            <a:off x="7321027" y="4116851"/>
            <a:ext cx="497252" cy="369332"/>
          </a:xfrm>
          <a:prstGeom prst="rect">
            <a:avLst/>
          </a:prstGeom>
          <a:noFill/>
        </p:spPr>
        <p:txBody>
          <a:bodyPr wrap="square" rtlCol="0">
            <a:spAutoFit/>
          </a:bodyPr>
          <a:lstStyle/>
          <a:p>
            <a:r>
              <a:rPr lang="fr-FR" sz="1800" dirty="0"/>
              <a:t>No</a:t>
            </a:r>
            <a:endParaRPr lang="fr-BE" sz="1800" dirty="0"/>
          </a:p>
        </p:txBody>
      </p:sp>
      <p:sp>
        <p:nvSpPr>
          <p:cNvPr id="49" name="ZoneTexte 48">
            <a:extLst>
              <a:ext uri="{FF2B5EF4-FFF2-40B4-BE49-F238E27FC236}">
                <a16:creationId xmlns:a16="http://schemas.microsoft.com/office/drawing/2014/main" id="{F0C1DA90-C579-4F77-B879-493899A69156}"/>
              </a:ext>
            </a:extLst>
          </p:cNvPr>
          <p:cNvSpPr txBox="1"/>
          <p:nvPr/>
        </p:nvSpPr>
        <p:spPr>
          <a:xfrm>
            <a:off x="7501351" y="5411840"/>
            <a:ext cx="497252" cy="369332"/>
          </a:xfrm>
          <a:prstGeom prst="rect">
            <a:avLst/>
          </a:prstGeom>
          <a:noFill/>
        </p:spPr>
        <p:txBody>
          <a:bodyPr wrap="square" rtlCol="0">
            <a:spAutoFit/>
          </a:bodyPr>
          <a:lstStyle/>
          <a:p>
            <a:r>
              <a:rPr lang="fr-FR" sz="1800" dirty="0"/>
              <a:t>No</a:t>
            </a:r>
            <a:endParaRPr lang="fr-BE" sz="1800" dirty="0"/>
          </a:p>
        </p:txBody>
      </p:sp>
      <p:sp>
        <p:nvSpPr>
          <p:cNvPr id="51" name="ZoneTexte 50">
            <a:extLst>
              <a:ext uri="{FF2B5EF4-FFF2-40B4-BE49-F238E27FC236}">
                <a16:creationId xmlns:a16="http://schemas.microsoft.com/office/drawing/2014/main" id="{7CD0BD88-034E-48E3-B9D8-3939BA1FA0EB}"/>
              </a:ext>
            </a:extLst>
          </p:cNvPr>
          <p:cNvSpPr txBox="1"/>
          <p:nvPr/>
        </p:nvSpPr>
        <p:spPr>
          <a:xfrm>
            <a:off x="3150361" y="2180438"/>
            <a:ext cx="497252" cy="369332"/>
          </a:xfrm>
          <a:prstGeom prst="rect">
            <a:avLst/>
          </a:prstGeom>
          <a:noFill/>
        </p:spPr>
        <p:txBody>
          <a:bodyPr wrap="square" rtlCol="0">
            <a:spAutoFit/>
          </a:bodyPr>
          <a:lstStyle/>
          <a:p>
            <a:r>
              <a:rPr lang="fr-FR" sz="1800" dirty="0"/>
              <a:t>No</a:t>
            </a:r>
            <a:endParaRPr lang="fr-BE" sz="1800" dirty="0"/>
          </a:p>
        </p:txBody>
      </p:sp>
      <p:sp>
        <p:nvSpPr>
          <p:cNvPr id="53" name="ZoneTexte 52">
            <a:extLst>
              <a:ext uri="{FF2B5EF4-FFF2-40B4-BE49-F238E27FC236}">
                <a16:creationId xmlns:a16="http://schemas.microsoft.com/office/drawing/2014/main" id="{A76541D0-E690-41E5-8D39-310893B8595D}"/>
              </a:ext>
            </a:extLst>
          </p:cNvPr>
          <p:cNvSpPr txBox="1"/>
          <p:nvPr/>
        </p:nvSpPr>
        <p:spPr>
          <a:xfrm>
            <a:off x="6046112" y="979561"/>
            <a:ext cx="622470" cy="369332"/>
          </a:xfrm>
          <a:prstGeom prst="rect">
            <a:avLst/>
          </a:prstGeom>
          <a:noFill/>
        </p:spPr>
        <p:txBody>
          <a:bodyPr wrap="square" rtlCol="0">
            <a:spAutoFit/>
          </a:bodyPr>
          <a:lstStyle/>
          <a:p>
            <a:r>
              <a:rPr lang="fr-FR" sz="1800" dirty="0"/>
              <a:t>Yes</a:t>
            </a:r>
            <a:endParaRPr lang="fr-BE" sz="1800" dirty="0"/>
          </a:p>
        </p:txBody>
      </p:sp>
      <p:sp>
        <p:nvSpPr>
          <p:cNvPr id="54" name="ZoneTexte 53">
            <a:extLst>
              <a:ext uri="{FF2B5EF4-FFF2-40B4-BE49-F238E27FC236}">
                <a16:creationId xmlns:a16="http://schemas.microsoft.com/office/drawing/2014/main" id="{697F58FF-8D8C-491B-A535-30DF3C21C340}"/>
              </a:ext>
            </a:extLst>
          </p:cNvPr>
          <p:cNvSpPr txBox="1"/>
          <p:nvPr/>
        </p:nvSpPr>
        <p:spPr>
          <a:xfrm>
            <a:off x="5441843" y="2147959"/>
            <a:ext cx="622470" cy="369332"/>
          </a:xfrm>
          <a:prstGeom prst="rect">
            <a:avLst/>
          </a:prstGeom>
          <a:noFill/>
        </p:spPr>
        <p:txBody>
          <a:bodyPr wrap="square" rtlCol="0">
            <a:spAutoFit/>
          </a:bodyPr>
          <a:lstStyle/>
          <a:p>
            <a:r>
              <a:rPr lang="fr-FR" sz="1800" dirty="0"/>
              <a:t>Yes</a:t>
            </a:r>
            <a:endParaRPr lang="fr-BE" sz="1800" dirty="0"/>
          </a:p>
        </p:txBody>
      </p:sp>
      <p:sp>
        <p:nvSpPr>
          <p:cNvPr id="55" name="ZoneTexte 54">
            <a:extLst>
              <a:ext uri="{FF2B5EF4-FFF2-40B4-BE49-F238E27FC236}">
                <a16:creationId xmlns:a16="http://schemas.microsoft.com/office/drawing/2014/main" id="{2B435001-5D1C-4F17-8725-1156A92D7951}"/>
              </a:ext>
            </a:extLst>
          </p:cNvPr>
          <p:cNvSpPr txBox="1"/>
          <p:nvPr/>
        </p:nvSpPr>
        <p:spPr>
          <a:xfrm>
            <a:off x="3182973" y="3363790"/>
            <a:ext cx="622470" cy="369332"/>
          </a:xfrm>
          <a:prstGeom prst="rect">
            <a:avLst/>
          </a:prstGeom>
          <a:noFill/>
        </p:spPr>
        <p:txBody>
          <a:bodyPr wrap="square" rtlCol="0">
            <a:spAutoFit/>
          </a:bodyPr>
          <a:lstStyle/>
          <a:p>
            <a:r>
              <a:rPr lang="fr-FR" sz="1800" dirty="0"/>
              <a:t>Yes</a:t>
            </a:r>
            <a:endParaRPr lang="fr-BE" sz="1800" dirty="0"/>
          </a:p>
        </p:txBody>
      </p:sp>
      <p:sp>
        <p:nvSpPr>
          <p:cNvPr id="57" name="ZoneTexte 56">
            <a:extLst>
              <a:ext uri="{FF2B5EF4-FFF2-40B4-BE49-F238E27FC236}">
                <a16:creationId xmlns:a16="http://schemas.microsoft.com/office/drawing/2014/main" id="{4A8FEB22-28FE-447F-BB81-D9E20EE23509}"/>
              </a:ext>
            </a:extLst>
          </p:cNvPr>
          <p:cNvSpPr txBox="1"/>
          <p:nvPr/>
        </p:nvSpPr>
        <p:spPr>
          <a:xfrm>
            <a:off x="5065492" y="4189225"/>
            <a:ext cx="622470" cy="369332"/>
          </a:xfrm>
          <a:prstGeom prst="rect">
            <a:avLst/>
          </a:prstGeom>
          <a:noFill/>
        </p:spPr>
        <p:txBody>
          <a:bodyPr wrap="square" rtlCol="0">
            <a:spAutoFit/>
          </a:bodyPr>
          <a:lstStyle/>
          <a:p>
            <a:r>
              <a:rPr lang="fr-FR" sz="1800" dirty="0"/>
              <a:t>Yes</a:t>
            </a:r>
            <a:endParaRPr lang="fr-BE" sz="1800" dirty="0"/>
          </a:p>
        </p:txBody>
      </p:sp>
      <p:sp>
        <p:nvSpPr>
          <p:cNvPr id="59" name="ZoneTexte 58">
            <a:extLst>
              <a:ext uri="{FF2B5EF4-FFF2-40B4-BE49-F238E27FC236}">
                <a16:creationId xmlns:a16="http://schemas.microsoft.com/office/drawing/2014/main" id="{20C869ED-C549-457E-B814-7658E74C1FBD}"/>
              </a:ext>
            </a:extLst>
          </p:cNvPr>
          <p:cNvSpPr txBox="1"/>
          <p:nvPr/>
        </p:nvSpPr>
        <p:spPr>
          <a:xfrm>
            <a:off x="5145543" y="5450307"/>
            <a:ext cx="622470" cy="369332"/>
          </a:xfrm>
          <a:prstGeom prst="rect">
            <a:avLst/>
          </a:prstGeom>
          <a:noFill/>
        </p:spPr>
        <p:txBody>
          <a:bodyPr wrap="square" rtlCol="0">
            <a:spAutoFit/>
          </a:bodyPr>
          <a:lstStyle/>
          <a:p>
            <a:r>
              <a:rPr lang="fr-FR" sz="1800" dirty="0"/>
              <a:t>Yes</a:t>
            </a:r>
            <a:endParaRPr lang="fr-BE" sz="1800" dirty="0"/>
          </a:p>
        </p:txBody>
      </p:sp>
    </p:spTree>
    <p:extLst>
      <p:ext uri="{BB962C8B-B14F-4D97-AF65-F5344CB8AC3E}">
        <p14:creationId xmlns:p14="http://schemas.microsoft.com/office/powerpoint/2010/main" val="881249672"/>
      </p:ext>
    </p:extLst>
  </p:cSld>
  <p:clrMapOvr>
    <a:masterClrMapping/>
  </p:clrMapOvr>
</p:sld>
</file>

<file path=ppt/theme/theme1.xml><?xml version="1.0" encoding="utf-8"?>
<a:theme xmlns:a="http://schemas.openxmlformats.org/drawingml/2006/main" name="Conception personnalisée">
  <a:themeElements>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nception personnalisé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FPMS_mask</Template>
  <TotalTime>60048</TotalTime>
  <Words>1371</Words>
  <Application>Microsoft Office PowerPoint</Application>
  <PresentationFormat>Affichage à l'écran (4:3)</PresentationFormat>
  <Paragraphs>326</Paragraphs>
  <Slides>25</Slides>
  <Notes>25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25</vt:i4>
      </vt:variant>
    </vt:vector>
  </HeadingPairs>
  <TitlesOfParts>
    <vt:vector size="32" baseType="lpstr">
      <vt:lpstr>Arial</vt:lpstr>
      <vt:lpstr>Calibri</vt:lpstr>
      <vt:lpstr>Times</vt:lpstr>
      <vt:lpstr>Times New Roman</vt:lpstr>
      <vt:lpstr>Verdana</vt:lpstr>
      <vt:lpstr>Wingdings</vt:lpstr>
      <vt:lpstr>Conception personnalisée</vt:lpstr>
      <vt:lpstr>Hardware Software Platforms Project Presentation</vt:lpstr>
      <vt:lpstr>Introduction</vt:lpstr>
      <vt:lpstr>Tutorial version</vt:lpstr>
      <vt:lpstr>Components</vt:lpstr>
      <vt:lpstr>Components</vt:lpstr>
      <vt:lpstr>Components</vt:lpstr>
      <vt:lpstr>Global view</vt:lpstr>
      <vt:lpstr>Block diagram</vt:lpstr>
      <vt:lpstr>Block diagram</vt:lpstr>
      <vt:lpstr>Block diagram</vt:lpstr>
      <vt:lpstr>Frame treatment</vt:lpstr>
      <vt:lpstr>Find contours</vt:lpstr>
      <vt:lpstr>Modifications</vt:lpstr>
      <vt:lpstr>Next step ?</vt:lpstr>
      <vt:lpstr>Improved Version</vt:lpstr>
      <vt:lpstr>Improved Version</vt:lpstr>
      <vt:lpstr>Improved Version 1</vt:lpstr>
      <vt:lpstr>Improved Version 1</vt:lpstr>
      <vt:lpstr>Improved Version 1</vt:lpstr>
      <vt:lpstr>Improved Version 2</vt:lpstr>
      <vt:lpstr>Improved Version 2</vt:lpstr>
      <vt:lpstr>Prospect of improvement</vt:lpstr>
      <vt:lpstr>Project presentation video </vt:lpstr>
      <vt:lpstr>Useful links</vt:lpstr>
      <vt:lpstr>Thank you for your attention !</vt:lpstr>
    </vt:vector>
  </TitlesOfParts>
  <Company>Faculté Polytechnique de Mons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1009-02 Electronique Physique 2005</dc:title>
  <dc:subject>1 Introduction</dc:subject>
  <dc:creator>Carlos Valderrama</dc:creator>
  <cp:lastModifiedBy>Marine Nguyen</cp:lastModifiedBy>
  <cp:revision>2354</cp:revision>
  <cp:lastPrinted>2016-05-10T12:40:43Z</cp:lastPrinted>
  <dcterms:created xsi:type="dcterms:W3CDTF">2004-05-13T11:48:04Z</dcterms:created>
  <dcterms:modified xsi:type="dcterms:W3CDTF">2018-05-21T13:48:51Z</dcterms:modified>
</cp:coreProperties>
</file>